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79" r:id="rId3"/>
    <p:sldId id="316" r:id="rId4"/>
    <p:sldId id="307" r:id="rId5"/>
    <p:sldId id="294" r:id="rId6"/>
    <p:sldId id="280" r:id="rId7"/>
    <p:sldId id="317" r:id="rId8"/>
    <p:sldId id="281" r:id="rId9"/>
    <p:sldId id="322" r:id="rId10"/>
    <p:sldId id="323" r:id="rId11"/>
    <p:sldId id="325" r:id="rId12"/>
    <p:sldId id="321" r:id="rId13"/>
    <p:sldId id="282" r:id="rId14"/>
    <p:sldId id="296" r:id="rId15"/>
    <p:sldId id="292" r:id="rId16"/>
    <p:sldId id="312" r:id="rId17"/>
    <p:sldId id="328" r:id="rId18"/>
    <p:sldId id="313" r:id="rId19"/>
    <p:sldId id="329" r:id="rId20"/>
    <p:sldId id="310" r:id="rId21"/>
    <p:sldId id="330" r:id="rId22"/>
    <p:sldId id="334" r:id="rId23"/>
    <p:sldId id="314" r:id="rId24"/>
    <p:sldId id="315" r:id="rId25"/>
    <p:sldId id="336" r:id="rId26"/>
    <p:sldId id="333" r:id="rId27"/>
    <p:sldId id="320" r:id="rId28"/>
    <p:sldId id="305" r:id="rId29"/>
    <p:sldId id="331" r:id="rId30"/>
    <p:sldId id="332" r:id="rId31"/>
    <p:sldId id="271" r:id="rId32"/>
    <p:sldId id="32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0000CC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73359" autoAdjust="0"/>
  </p:normalViewPr>
  <p:slideViewPr>
    <p:cSldViewPr snapToGrid="0">
      <p:cViewPr varScale="1">
        <p:scale>
          <a:sx n="50" d="100"/>
          <a:sy n="50" d="100"/>
        </p:scale>
        <p:origin x="1284" y="28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DB4B52C-B668-404E-AA80-9682AB7C1F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FEC4E9-2B95-4126-BBE8-C9591C67AE3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326AC8-37DB-4BDD-8031-5C28868DF98E}" type="datetimeFigureOut">
              <a:rPr lang="en-US" smtClean="0"/>
              <a:pPr/>
              <a:t>5/31/2018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857A2AE-B972-46DE-A85E-0BFFBD3046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1AC8AF9-CE3B-4D52-A8E7-4A6FEF7555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058187-AACE-4911-9E22-721D545627E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92FDD-364A-4FD2-9339-71C57BC61A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98781-A0AA-4FA3-B52B-A03B1D8946C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61009-2873-4FE4-977F-6BFB280B0D1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959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98781-A0AA-4FA3-B52B-A03B1D8946C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28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98781-A0AA-4FA3-B52B-A03B1D8946C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18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98781-A0AA-4FA3-B52B-A03B1D8946C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274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98781-A0AA-4FA3-B52B-A03B1D8946C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767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98781-A0AA-4FA3-B52B-A03B1D8946C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9362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98781-A0AA-4FA3-B52B-A03B1D8946C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105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98781-A0AA-4FA3-B52B-A03B1D8946C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5501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98781-A0AA-4FA3-B52B-A03B1D8946C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1853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98781-A0AA-4FA3-B52B-A03B1D8946C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8231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98781-A0AA-4FA3-B52B-A03B1D8946C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823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98781-A0AA-4FA3-B52B-A03B1D8946C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1467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98781-A0AA-4FA3-B52B-A03B1D8946C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5501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98781-A0AA-4FA3-B52B-A03B1D8946C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1853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98781-A0AA-4FA3-B52B-A03B1D8946C5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1809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98781-A0AA-4FA3-B52B-A03B1D8946C5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1853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98781-A0AA-4FA3-B52B-A03B1D8946C5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9804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98781-A0AA-4FA3-B52B-A03B1D8946C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9750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98781-A0AA-4FA3-B52B-A03B1D8946C5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4233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we’ll introduce the vulnerabilities we found under each question.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98781-A0AA-4FA3-B52B-A03B1D8946C5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007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98781-A0AA-4FA3-B52B-A03B1D8946C5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18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98781-A0AA-4FA3-B52B-A03B1D8946C5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805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98781-A0AA-4FA3-B52B-A03B1D8946C5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98781-A0AA-4FA3-B52B-A03B1D8946C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133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98781-A0AA-4FA3-B52B-A03B1D8946C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27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98781-A0AA-4FA3-B52B-A03B1D8946C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524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98781-A0AA-4FA3-B52B-A03B1D8946C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27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98781-A0AA-4FA3-B52B-A03B1D8946C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247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98781-A0AA-4FA3-B52B-A03B1D8946C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27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DECA7-AC95-4B0E-A1C2-70B71CA591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A81861-F5F7-465A-BD93-DDD94EF69A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C551F-13D0-4CFD-AFA3-702F1408E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C9289-ABFB-4D69-AD01-EB38B3D32D0A}" type="datetimeFigureOut">
              <a:rPr lang="en-US" smtClean="0"/>
              <a:pPr/>
              <a:t>5/31/2018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2BBA8-491A-4725-B00A-5E9D365A5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41CB9-8686-4014-B004-673E1ECD6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F3B22-D342-4A92-99A3-F9DAC5D437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66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1EDAC-FD26-494D-B96A-A9EB985C4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34490E-97C4-44FA-B096-DBE0C1B7B6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4880F-3A3F-44E4-B57C-8EF91619C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C9289-ABFB-4D69-AD01-EB38B3D32D0A}" type="datetimeFigureOut">
              <a:rPr lang="en-US" smtClean="0"/>
              <a:pPr/>
              <a:t>5/31/2018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FC03E-4DB8-4245-8AC9-112A205FF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1FD0C-55F1-408C-A076-99CBE52E5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F3B22-D342-4A92-99A3-F9DAC5D437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93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AD3834-4A0B-4ADB-897B-6715EBD97C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001DEA-6F8A-40C5-B775-CE39AAB2A2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60D03-E001-4188-849D-E7055FBF4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C9289-ABFB-4D69-AD01-EB38B3D32D0A}" type="datetimeFigureOut">
              <a:rPr lang="en-US" smtClean="0"/>
              <a:pPr/>
              <a:t>5/31/2018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31C0E-457A-400D-B4A9-6BEA1B84A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480AF-8846-44D9-A393-855053A7C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F3B22-D342-4A92-99A3-F9DAC5D437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640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EB899-02E4-4D02-BF1A-8D503002F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B784F-5CAB-4E7B-A9CD-18F5544B9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0C0FE-C042-4E63-B14C-3F147BD19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C9289-ABFB-4D69-AD01-EB38B3D32D0A}" type="datetimeFigureOut">
              <a:rPr lang="en-US" smtClean="0"/>
              <a:pPr/>
              <a:t>5/31/2018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52C71-100F-4CB5-B9F7-6738C1773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204CC-6686-4354-AB6D-EAB0BC554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F3B22-D342-4A92-99A3-F9DAC5D437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60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2669D-880F-48EA-AE1D-DD94E8A82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76D1AF-A5BC-4845-8006-DC8CC8FAB9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D03C59-C879-4137-87F7-5F504081F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C9289-ABFB-4D69-AD01-EB38B3D32D0A}" type="datetimeFigureOut">
              <a:rPr lang="en-US" smtClean="0"/>
              <a:pPr/>
              <a:t>5/31/2018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A6A3E-8CF6-46AE-B6B8-498A06789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83FEA-8CD0-4B64-8AE8-E73CFF53D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F3B22-D342-4A92-99A3-F9DAC5D437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93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C733A-E128-4676-9A65-70B2341FD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1750D-F0E3-42EF-9AA2-DAED266D5A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64E3C4-F386-4FEB-ADDC-19D9FBB07B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FC281E-9053-4B08-8162-B4D940D77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C9289-ABFB-4D69-AD01-EB38B3D32D0A}" type="datetimeFigureOut">
              <a:rPr lang="en-US" smtClean="0"/>
              <a:pPr/>
              <a:t>5/31/2018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DB68B-6103-4EA8-BF5A-B4D41A2B2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280CBE-0CB6-4373-B26B-616D88908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F3B22-D342-4A92-99A3-F9DAC5D437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98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AF939-F60F-48EB-87CF-D301FC4CB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A58C9-D541-41E0-8B44-06A6B6F883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0842D2-F3E8-4A56-AF96-81D7267E9C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EA1E91-F982-40FD-9A2E-198D1D17A0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D94B6A-39D3-4EA3-8882-C70D42849D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436C5B-45FE-414C-942F-587561895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C9289-ABFB-4D69-AD01-EB38B3D32D0A}" type="datetimeFigureOut">
              <a:rPr lang="en-US" smtClean="0"/>
              <a:pPr/>
              <a:t>5/31/2018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9B5C0A-65B1-4422-9B15-BFAD4115B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ADF779-F300-4631-97D8-84D1B7850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F3B22-D342-4A92-99A3-F9DAC5D437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576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C0B42-5862-406B-9C74-6E77BF898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CE2231-CB00-4FA9-B7ED-A4F3507C4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C9289-ABFB-4D69-AD01-EB38B3D32D0A}" type="datetimeFigureOut">
              <a:rPr lang="en-US" smtClean="0"/>
              <a:pPr/>
              <a:t>5/31/2018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56B94F-A40F-46C3-A891-33F7751A1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814207-BC45-4E14-84F8-6D2BF62EF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F3B22-D342-4A92-99A3-F9DAC5D437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759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724229-86B0-4FBB-8993-BBCDEA37B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C9289-ABFB-4D69-AD01-EB38B3D32D0A}" type="datetimeFigureOut">
              <a:rPr lang="en-US" smtClean="0"/>
              <a:pPr/>
              <a:t>5/31/2018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0241AF-C542-4109-947A-BE159C749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04B8B-8627-4938-B4E4-49A711A8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F3B22-D342-4A92-99A3-F9DAC5D437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401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1A297-0CED-4A2F-A068-37C2CC390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A8BFF-4854-4E6C-96B9-DDD1A39BC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ABFF0E-9076-4C52-B677-2B26C3F81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930262-774A-4D2B-AE6D-EE20C574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C9289-ABFB-4D69-AD01-EB38B3D32D0A}" type="datetimeFigureOut">
              <a:rPr lang="en-US" smtClean="0"/>
              <a:pPr/>
              <a:t>5/31/2018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C9052F-F5BF-49BF-82B7-1CD396B01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E77790-CDE8-4DBF-B055-FEAEFAD15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F3B22-D342-4A92-99A3-F9DAC5D437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49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D17ED-26BD-44C1-A6B5-59B5727CD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ECFC3F-1FC8-4AE9-8375-D5FE96FDC6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DD07E5-FEF6-4354-AD1F-88BFE35B7B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6FB948-7BA0-4801-B5F0-D10E13566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C9289-ABFB-4D69-AD01-EB38B3D32D0A}" type="datetimeFigureOut">
              <a:rPr lang="en-US" smtClean="0"/>
              <a:pPr/>
              <a:t>5/31/2018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441366-2390-45BF-8D12-A8CEA5908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3326DD-762A-4912-B33B-19410EEB8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F3B22-D342-4A92-99A3-F9DAC5D437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595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AA8D7-6D0A-4928-9F39-8DB0F0B31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5B2064-8136-47FC-B181-3FA41343C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DB4F1-7A34-4B9D-AE3A-677DDBBF1F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C9289-ABFB-4D69-AD01-EB38B3D32D0A}" type="datetimeFigureOut">
              <a:rPr lang="en-US" smtClean="0"/>
              <a:pPr/>
              <a:t>5/31/2018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055F9-5C73-490C-9FB8-CFD8ADA2BF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70B59-A5C0-4B86-9054-345195FF58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F3B22-D342-4A92-99A3-F9DAC5D437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313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png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8.png"/><Relationship Id="rId4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20517-87D1-451E-83AA-C9AE622FCA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0889" y="1041400"/>
            <a:ext cx="11342748" cy="2168939"/>
          </a:xfrm>
        </p:spPr>
        <p:txBody>
          <a:bodyPr>
            <a:normAutofit/>
          </a:bodyPr>
          <a:lstStyle/>
          <a:p>
            <a:r>
              <a:rPr lang="en-US" dirty="0"/>
              <a:t>The Dark Side of Operational Wi-Fi Calling 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1ECF76-C4D4-4850-B86C-5A01574F5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17195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b="1" u="sng" dirty="0"/>
              <a:t>Tian Xie</a:t>
            </a:r>
            <a:r>
              <a:rPr lang="en-US" b="1" u="sng" baseline="30000" dirty="0"/>
              <a:t>1</a:t>
            </a:r>
            <a:r>
              <a:rPr lang="en-US" dirty="0"/>
              <a:t>, Guan-Hua Tu</a:t>
            </a:r>
            <a:r>
              <a:rPr lang="en-US" baseline="30000" dirty="0"/>
              <a:t>1</a:t>
            </a:r>
            <a:r>
              <a:rPr lang="en-US" dirty="0"/>
              <a:t>, Chi-Yu Li</a:t>
            </a:r>
            <a:r>
              <a:rPr lang="en-US" baseline="30000" dirty="0"/>
              <a:t>2</a:t>
            </a:r>
            <a:r>
              <a:rPr lang="en-US" dirty="0"/>
              <a:t>, </a:t>
            </a:r>
            <a:r>
              <a:rPr lang="en-US" dirty="0" err="1"/>
              <a:t>Chunyi</a:t>
            </a:r>
            <a:r>
              <a:rPr lang="en-US" dirty="0"/>
              <a:t> Peng, Mi Zhang</a:t>
            </a:r>
            <a:r>
              <a:rPr lang="en-US" baseline="30000" dirty="0"/>
              <a:t>1</a:t>
            </a:r>
            <a:endParaRPr lang="en-US" dirty="0"/>
          </a:p>
          <a:p>
            <a:r>
              <a:rPr lang="en-US" baseline="30000" dirty="0"/>
              <a:t>1</a:t>
            </a:r>
            <a:r>
              <a:rPr lang="en-US" dirty="0"/>
              <a:t>Michigan State University</a:t>
            </a:r>
          </a:p>
          <a:p>
            <a:r>
              <a:rPr lang="en-US" baseline="30000" dirty="0"/>
              <a:t>2</a:t>
            </a:r>
            <a:r>
              <a:rPr lang="en-US" dirty="0"/>
              <a:t>National </a:t>
            </a:r>
            <a:r>
              <a:rPr lang="en-US" dirty="0" err="1"/>
              <a:t>Chiao</a:t>
            </a:r>
            <a:r>
              <a:rPr lang="en-US" dirty="0"/>
              <a:t> Tung University</a:t>
            </a:r>
          </a:p>
          <a:p>
            <a:r>
              <a:rPr lang="en-US" baseline="30000" dirty="0"/>
              <a:t>3 </a:t>
            </a:r>
            <a:r>
              <a:rPr lang="en-US" dirty="0"/>
              <a:t>Purdue University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C5DD8B-18AF-4F21-A449-5ADE390929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98" y="5177233"/>
            <a:ext cx="1592008" cy="15920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32ABC3-76CD-4901-8C28-9FD3C73F0C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176" y="5189933"/>
            <a:ext cx="1592008" cy="1592008"/>
          </a:xfrm>
          <a:prstGeom prst="rect">
            <a:avLst/>
          </a:prstGeom>
        </p:spPr>
      </p:pic>
      <p:pic>
        <p:nvPicPr>
          <p:cNvPr id="9" name="Picture 2" descr="https://gss3.bdstatic.com/7Po3dSag_xI4khGkpoWK1HF6hhy/baike/c0%3Dbaike92%2C5%2C5%2C92%2C30/sign=d32e916cf1edab64607f4592965fc4a6/14ce36d3d539b6004dd2e010e350352ac65cb77d.jpg">
            <a:extLst>
              <a:ext uri="{FF2B5EF4-FFF2-40B4-BE49-F238E27FC236}">
                <a16:creationId xmlns:a16="http://schemas.microsoft.com/office/drawing/2014/main" id="{73BEDC65-08EC-4F06-B5B1-704A94B97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754" y="5187028"/>
            <a:ext cx="1592008" cy="159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464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A system-switch mechanism for Wi-Fi Calling Service </a:t>
            </a:r>
            <a:r>
              <a:rPr lang="en-US" altLang="zh-TW" dirty="0" err="1"/>
              <a:t>DoS</a:t>
            </a:r>
            <a:r>
              <a:rPr lang="en-US" altLang="zh-TW" dirty="0"/>
              <a:t> Attacks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49" y="1825625"/>
            <a:ext cx="12030075" cy="4351338"/>
          </a:xfrm>
        </p:spPr>
        <p:txBody>
          <a:bodyPr/>
          <a:lstStyle/>
          <a:p>
            <a:r>
              <a:rPr lang="en-US" altLang="zh-TW" dirty="0"/>
              <a:t>With the aforementioned two findings, adversaries can launch Wi-Fi Calling service </a:t>
            </a:r>
            <a:r>
              <a:rPr lang="en-US" altLang="zh-TW" dirty="0" err="1"/>
              <a:t>DoS</a:t>
            </a:r>
            <a:r>
              <a:rPr lang="en-US" altLang="zh-TW" dirty="0"/>
              <a:t> attacks </a:t>
            </a:r>
          </a:p>
          <a:p>
            <a:pPr lvl="1"/>
            <a:r>
              <a:rPr lang="en-US" altLang="zh-TW" dirty="0"/>
              <a:t>Discarding all intercepted Wi-Fi signaling and voice/text packets</a:t>
            </a:r>
          </a:p>
          <a:p>
            <a:r>
              <a:rPr lang="en-US" altLang="zh-TW" dirty="0"/>
              <a:t>System-switch</a:t>
            </a:r>
            <a:r>
              <a:rPr lang="zh-TW" altLang="en-US" dirty="0"/>
              <a:t> </a:t>
            </a:r>
            <a:r>
              <a:rPr lang="en-US" altLang="zh-TW" dirty="0"/>
              <a:t>(Wi-Fi-&gt; Cellular)</a:t>
            </a:r>
          </a:p>
          <a:p>
            <a:pPr lvl="1"/>
            <a:r>
              <a:rPr lang="en-US" altLang="zh-TW" b="1" u="sng" dirty="0"/>
              <a:t>If an user fails to dial a Wi-Fi voice call</a:t>
            </a:r>
            <a:r>
              <a:rPr lang="en-US" altLang="zh-TW" b="1" dirty="0"/>
              <a:t>, </a:t>
            </a:r>
            <a:r>
              <a:rPr lang="en-US" altLang="zh-TW" dirty="0"/>
              <a:t>the mobile device will switch to </a:t>
            </a:r>
            <a:r>
              <a:rPr lang="en-US" altLang="zh-TW" dirty="0">
                <a:solidFill>
                  <a:srgbClr val="0070C0"/>
                </a:solidFill>
              </a:rPr>
              <a:t>use cellular-network-based voice services.</a:t>
            </a:r>
          </a:p>
          <a:p>
            <a:pPr lvl="1"/>
            <a:r>
              <a:rPr lang="en-US" altLang="zh-TW" b="1" u="sng" dirty="0"/>
              <a:t>If Wi-Fi calling service operators</a:t>
            </a:r>
            <a:r>
              <a:rPr lang="zh-TW" altLang="en-US" b="1" u="sng" dirty="0"/>
              <a:t> </a:t>
            </a:r>
            <a:r>
              <a:rPr lang="en-US" altLang="zh-TW" b="1" u="sng" dirty="0"/>
              <a:t>cannot route an incoming call to users by Wi-Fi calling</a:t>
            </a:r>
            <a:r>
              <a:rPr lang="en-US" altLang="zh-TW" dirty="0"/>
              <a:t>, the operators will switch it to </a:t>
            </a:r>
            <a:r>
              <a:rPr lang="en-US" altLang="zh-TW" dirty="0">
                <a:solidFill>
                  <a:srgbClr val="0070C0"/>
                </a:solidFill>
              </a:rPr>
              <a:t>use cellular-network-based one</a:t>
            </a:r>
            <a:r>
              <a:rPr lang="en-US" altLang="zh-TW" dirty="0"/>
              <a:t>.</a:t>
            </a:r>
          </a:p>
          <a:p>
            <a:endParaRPr lang="zh-TW" alt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7304874" y="5146675"/>
          <a:ext cx="4696626" cy="133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2" name="Acrobat Document" r:id="rId4" imgW="3866667" imgH="1095528" progId="AcroExch.Document.7">
                  <p:embed/>
                </p:oleObj>
              </mc:Choice>
              <mc:Fallback>
                <p:oleObj name="Acrobat Document" r:id="rId4" imgW="3866667" imgH="1095528" progId="AcroExch.Document.7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4874" y="5146675"/>
                        <a:ext cx="4696626" cy="1330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1166392" y="5234927"/>
            <a:ext cx="10468946" cy="1184988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>
                <a:solidFill>
                  <a:srgbClr val="C00000"/>
                </a:solidFill>
              </a:rPr>
              <a:t>For users, they are free of voice/text </a:t>
            </a:r>
            <a:r>
              <a:rPr lang="en-US" altLang="zh-TW" sz="4000" dirty="0" err="1">
                <a:solidFill>
                  <a:srgbClr val="C00000"/>
                </a:solidFill>
              </a:rPr>
              <a:t>DoS</a:t>
            </a:r>
            <a:r>
              <a:rPr lang="en-US" altLang="zh-TW" sz="4000" dirty="0">
                <a:solidFill>
                  <a:srgbClr val="C00000"/>
                </a:solidFill>
              </a:rPr>
              <a:t> attacks.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Vulnerability: Service continuity is not revised accordingly – (design defect of standards)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825625"/>
            <a:ext cx="11753850" cy="4351338"/>
          </a:xfrm>
        </p:spPr>
        <p:txBody>
          <a:bodyPr/>
          <a:lstStyle/>
          <a:p>
            <a:r>
              <a:rPr lang="en-US" altLang="zh-TW" dirty="0"/>
              <a:t>Service continuity can </a:t>
            </a:r>
            <a:r>
              <a:rPr lang="en-US" altLang="zh-TW" b="1" dirty="0"/>
              <a:t>seamlessly</a:t>
            </a:r>
            <a:r>
              <a:rPr lang="en-US" altLang="zh-TW" dirty="0"/>
              <a:t> switch an ongoing Wi-Fi calling call to back to cellular-network-based voice call</a:t>
            </a:r>
          </a:p>
          <a:p>
            <a:r>
              <a:rPr lang="en-US" altLang="zh-TW" dirty="0"/>
              <a:t>However, it is only </a:t>
            </a:r>
            <a:r>
              <a:rPr lang="en-US" altLang="zh-TW" b="1" dirty="0"/>
              <a:t>triggered</a:t>
            </a:r>
            <a:r>
              <a:rPr lang="en-US" altLang="zh-TW" dirty="0"/>
              <a:t> while </a:t>
            </a:r>
            <a:r>
              <a:rPr lang="en-US" altLang="zh-TW" b="1" dirty="0"/>
              <a:t>the quality of Wi-Fi radio signals is bad</a:t>
            </a:r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dirty="0"/>
              <a:t>We start dropping all Wi-Fi calling packets after the call conversation is started (Wi-Fi radio quality is good)</a:t>
            </a:r>
          </a:p>
          <a:p>
            <a:endParaRPr lang="zh-TW" alt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944142" y="3362325"/>
            <a:ext cx="10381083" cy="1038225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</a:rPr>
              <a:t>What if Wi-Fi radio quality is good but Wi-Fi calling service quality is poor?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44142" y="5686425"/>
            <a:ext cx="10468946" cy="1000190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rgbClr val="C00000"/>
                </a:solidFill>
              </a:rPr>
              <a:t>The system-switch security mechanism is bypassed!!</a:t>
            </a:r>
          </a:p>
          <a:p>
            <a:pPr algn="ctr"/>
            <a:r>
              <a:rPr lang="en-US" altLang="zh-TW" sz="3600" dirty="0">
                <a:solidFill>
                  <a:srgbClr val="C00000"/>
                </a:solidFill>
              </a:rPr>
              <a:t>No cellular-based voice call is initiated.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FA44F-29AA-45AE-BCB8-DA960A73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279479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Finding 4: </a:t>
            </a:r>
            <a:r>
              <a:rPr lang="en-US" b="1" dirty="0">
                <a:solidFill>
                  <a:srgbClr val="0070C0"/>
                </a:solidFill>
              </a:rPr>
              <a:t>Wi-Fi calling service operators</a:t>
            </a:r>
            <a:r>
              <a:rPr lang="en-US" dirty="0"/>
              <a:t> do not take extra security mechanisms to protect the </a:t>
            </a:r>
            <a:r>
              <a:rPr lang="en-US" b="1" dirty="0">
                <a:solidFill>
                  <a:srgbClr val="C00000"/>
                </a:solidFill>
              </a:rPr>
              <a:t>encrypted</a:t>
            </a:r>
            <a:r>
              <a:rPr lang="en-US" dirty="0"/>
              <a:t> Wi-Fi calling packets</a:t>
            </a:r>
          </a:p>
        </p:txBody>
      </p:sp>
    </p:spTree>
    <p:extLst>
      <p:ext uri="{BB962C8B-B14F-4D97-AF65-F5344CB8AC3E}">
        <p14:creationId xmlns:p14="http://schemas.microsoft.com/office/powerpoint/2010/main" val="2583100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9B66E-46C4-4D9D-BDB9-37C966A3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altLang="zh-TW" sz="3600" dirty="0"/>
              <a:t>Vulnerability </a:t>
            </a:r>
            <a:r>
              <a:rPr lang="en-US" sz="3600" dirty="0"/>
              <a:t>: The Wi-Fi calling traffic is vulnerable to side-channel attacks – (operational slip of operator)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143D4-0C1C-42EE-95EF-29A9A5CB5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599" y="2327564"/>
            <a:ext cx="11347355" cy="1628420"/>
          </a:xfrm>
        </p:spPr>
        <p:txBody>
          <a:bodyPr>
            <a:normAutofit/>
          </a:bodyPr>
          <a:lstStyle/>
          <a:p>
            <a:r>
              <a:rPr lang="en-US" altLang="zh-TW" dirty="0"/>
              <a:t>Vulnerability -Wi-Fi calling is the </a:t>
            </a:r>
            <a:r>
              <a:rPr lang="en-US" altLang="zh-TW" b="1" dirty="0"/>
              <a:t>only service</a:t>
            </a:r>
            <a:r>
              <a:rPr lang="en-US" altLang="zh-TW" dirty="0"/>
              <a:t> that is carried by the IPSec channel between the mobile device and </a:t>
            </a:r>
            <a:r>
              <a:rPr lang="en-US" altLang="zh-TW" dirty="0" err="1"/>
              <a:t>ePDG</a:t>
            </a:r>
            <a:r>
              <a:rPr lang="en-US" altLang="zh-TW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3779A0-B7FC-43A1-9928-F2EEB9C9FA2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52642" y="4852489"/>
            <a:ext cx="5686933" cy="200551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8ECF0F6-0B49-44DD-9EFC-1F020E860AA1}"/>
              </a:ext>
            </a:extLst>
          </p:cNvPr>
          <p:cNvSpPr txBox="1">
            <a:spLocks/>
          </p:cNvSpPr>
          <p:nvPr/>
        </p:nvSpPr>
        <p:spPr>
          <a:xfrm>
            <a:off x="355598" y="3858580"/>
            <a:ext cx="9664702" cy="29994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Validation</a:t>
            </a:r>
          </a:p>
          <a:p>
            <a:pPr lvl="1"/>
            <a:r>
              <a:rPr lang="en-US" dirty="0"/>
              <a:t>Apply C4.5 to analyze IPSec traffic patterns</a:t>
            </a:r>
          </a:p>
          <a:p>
            <a:pPr lvl="1"/>
            <a:r>
              <a:rPr lang="en-US" dirty="0"/>
              <a:t>We are able to infer six Wi-Fi calling events</a:t>
            </a:r>
          </a:p>
          <a:p>
            <a:pPr lvl="2"/>
            <a:r>
              <a:rPr lang="en-US" dirty="0" err="1"/>
              <a:t>Evt</a:t>
            </a:r>
            <a:r>
              <a:rPr lang="en-US" dirty="0"/>
              <a:t> I: Activating Wi-Fi calling service</a:t>
            </a:r>
          </a:p>
          <a:p>
            <a:pPr lvl="2"/>
            <a:r>
              <a:rPr lang="en-US" dirty="0" err="1"/>
              <a:t>Evt</a:t>
            </a:r>
            <a:r>
              <a:rPr lang="en-US" dirty="0"/>
              <a:t> II: Receiving an incoming call</a:t>
            </a:r>
          </a:p>
          <a:p>
            <a:pPr lvl="2"/>
            <a:r>
              <a:rPr lang="en-US" dirty="0" err="1"/>
              <a:t>Evt</a:t>
            </a:r>
            <a:r>
              <a:rPr lang="en-US" dirty="0"/>
              <a:t> III: Dialing an outgoing call</a:t>
            </a:r>
          </a:p>
          <a:p>
            <a:pPr lvl="2"/>
            <a:r>
              <a:rPr lang="en-US" dirty="0" err="1"/>
              <a:t>Evt</a:t>
            </a:r>
            <a:r>
              <a:rPr lang="en-US" dirty="0"/>
              <a:t> IV: Sending a text</a:t>
            </a:r>
          </a:p>
          <a:p>
            <a:pPr lvl="2"/>
            <a:r>
              <a:rPr lang="en-US" dirty="0" err="1"/>
              <a:t>Evt</a:t>
            </a:r>
            <a:r>
              <a:rPr lang="en-US" dirty="0"/>
              <a:t> V: Receiving a text</a:t>
            </a:r>
          </a:p>
          <a:p>
            <a:pPr lvl="2"/>
            <a:r>
              <a:rPr lang="en-US" dirty="0" err="1"/>
              <a:t>Evt</a:t>
            </a:r>
            <a:r>
              <a:rPr lang="en-US" dirty="0"/>
              <a:t> VI: Deactivating Wi-Fi calling service</a:t>
            </a:r>
          </a:p>
          <a:p>
            <a:pPr lvl="1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F7AD8DA-110E-400B-895D-D40C0630548B}"/>
              </a:ext>
            </a:extLst>
          </p:cNvPr>
          <p:cNvSpPr txBox="1">
            <a:spLocks/>
          </p:cNvSpPr>
          <p:nvPr/>
        </p:nvSpPr>
        <p:spPr>
          <a:xfrm>
            <a:off x="355597" y="3139929"/>
            <a:ext cx="11347355" cy="816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TW" dirty="0"/>
              <a:t>Adversaries may infer various Wi-Fi calling events such as dialing calls, receiving calls, etc. </a:t>
            </a:r>
          </a:p>
        </p:txBody>
      </p:sp>
    </p:spTree>
    <p:extLst>
      <p:ext uri="{BB962C8B-B14F-4D97-AF65-F5344CB8AC3E}">
        <p14:creationId xmlns:p14="http://schemas.microsoft.com/office/powerpoint/2010/main" val="53735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8DA59-F703-4D5C-828B-F49586D5A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Two Proof-of-concept Attacks</a:t>
            </a:r>
          </a:p>
        </p:txBody>
      </p:sp>
    </p:spTree>
    <p:extLst>
      <p:ext uri="{BB962C8B-B14F-4D97-AF65-F5344CB8AC3E}">
        <p14:creationId xmlns:p14="http://schemas.microsoft.com/office/powerpoint/2010/main" val="2849204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72163" y="4152900"/>
            <a:ext cx="612457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93D172-F859-43AE-B9A7-8D5FA700F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1: User privacy leakage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B964E-1BCB-4C04-AB06-A45CB4949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928526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call statistics </a:t>
            </a:r>
            <a:r>
              <a:rPr lang="en-US" dirty="0"/>
              <a:t>has been proven effective to infer user privacy including </a:t>
            </a:r>
            <a:r>
              <a:rPr lang="en-US" b="1" dirty="0">
                <a:solidFill>
                  <a:srgbClr val="0070C0"/>
                </a:solidFill>
              </a:rPr>
              <a:t>personality[1], mood[2], malicious behaviors[3], etc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2177EBE-3090-4C40-808C-D245119AA6BF}"/>
              </a:ext>
            </a:extLst>
          </p:cNvPr>
          <p:cNvSpPr txBox="1">
            <a:spLocks/>
          </p:cNvSpPr>
          <p:nvPr/>
        </p:nvSpPr>
        <p:spPr>
          <a:xfrm>
            <a:off x="0" y="5989041"/>
            <a:ext cx="7753350" cy="106898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en-US" sz="1800" dirty="0"/>
              <a:t>[1] Y.-A. de </a:t>
            </a:r>
            <a:r>
              <a:rPr lang="en-US" sz="1800" dirty="0" err="1"/>
              <a:t>Montjoye</a:t>
            </a:r>
            <a:r>
              <a:rPr lang="en-US" sz="1800" dirty="0"/>
              <a:t>, J. </a:t>
            </a:r>
            <a:r>
              <a:rPr lang="en-US" sz="1800" dirty="0" err="1"/>
              <a:t>Quoidbach</a:t>
            </a:r>
            <a:r>
              <a:rPr lang="en-US" sz="1800" dirty="0"/>
              <a:t>, F. </a:t>
            </a:r>
            <a:r>
              <a:rPr lang="en-US" sz="1800" dirty="0" err="1"/>
              <a:t>Robic</a:t>
            </a:r>
            <a:r>
              <a:rPr lang="en-US" sz="1800" dirty="0"/>
              <a:t>, and A. S. Pentland, “Predicting personality using novel mobile phone-based metrics,” in International conference on social computing, behavioral-cultural modeling, and prediction. Springer, 2013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/>
              <a:t>[2] S. </a:t>
            </a:r>
            <a:r>
              <a:rPr lang="en-US" sz="1800" dirty="0" err="1"/>
              <a:t>Thomee</a:t>
            </a:r>
            <a:r>
              <a:rPr lang="en-US" sz="1800" dirty="0"/>
              <a:t>, A. H ´ </a:t>
            </a:r>
            <a:r>
              <a:rPr lang="en-US" sz="1800" dirty="0" err="1"/>
              <a:t>arenstam</a:t>
            </a:r>
            <a:r>
              <a:rPr lang="en-US" sz="1800" dirty="0"/>
              <a:t>, and M. Hagberg, “Mobile phone use and ¨ stress, sleep disturbances, and symptoms of depression among young adults-a prospective cohort study,” BMC public health, vol. 11, no. 1, p. 66, 2011.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/>
              <a:t>[3] V. </a:t>
            </a:r>
            <a:r>
              <a:rPr lang="en-US" sz="1800" dirty="0" err="1"/>
              <a:t>Balasubramaniyan</a:t>
            </a:r>
            <a:r>
              <a:rPr lang="en-US" sz="1800" dirty="0"/>
              <a:t>, M. </a:t>
            </a:r>
            <a:r>
              <a:rPr lang="en-US" sz="1800" dirty="0" err="1"/>
              <a:t>Ahamad</a:t>
            </a:r>
            <a:r>
              <a:rPr lang="en-US" sz="1800" dirty="0"/>
              <a:t>, and H. Park, “</a:t>
            </a:r>
            <a:r>
              <a:rPr lang="en-US" sz="1800" dirty="0" err="1"/>
              <a:t>Callrank</a:t>
            </a:r>
            <a:r>
              <a:rPr lang="en-US" sz="1800" dirty="0"/>
              <a:t>: Combating SPIT using call duration, social networks and global reputation,” in CEAS’07, 2007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2C83EE3-DF22-4CB4-809F-921502BA67C1}"/>
              </a:ext>
            </a:extLst>
          </p:cNvPr>
          <p:cNvSpPr txBox="1">
            <a:spLocks/>
          </p:cNvSpPr>
          <p:nvPr/>
        </p:nvSpPr>
        <p:spPr>
          <a:xfrm>
            <a:off x="838200" y="2642919"/>
            <a:ext cx="11353800" cy="2603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Devising </a:t>
            </a:r>
            <a:r>
              <a:rPr lang="en-US" dirty="0" err="1"/>
              <a:t>WiCA</a:t>
            </a:r>
            <a:r>
              <a:rPr lang="en-US" dirty="0"/>
              <a:t> (Wi-Fi Calling Analyzer) to infer a Wi-Fi calling user’s call statistics</a:t>
            </a:r>
          </a:p>
          <a:p>
            <a:pPr lvl="1"/>
            <a:r>
              <a:rPr lang="en-US" dirty="0"/>
              <a:t>Who initiates the call (an incoming call or an outgoing call) </a:t>
            </a:r>
          </a:p>
          <a:p>
            <a:pPr lvl="1"/>
            <a:r>
              <a:rPr lang="en-US" dirty="0"/>
              <a:t>Who hangs up the call first (caller or </a:t>
            </a:r>
            <a:r>
              <a:rPr lang="en-US" dirty="0" err="1"/>
              <a:t>callee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Ringing time (how long the </a:t>
            </a:r>
            <a:r>
              <a:rPr lang="en-US" dirty="0" err="1"/>
              <a:t>callee</a:t>
            </a:r>
            <a:r>
              <a:rPr lang="en-US" dirty="0"/>
              <a:t> answers the call)</a:t>
            </a:r>
          </a:p>
          <a:p>
            <a:pPr lvl="1"/>
            <a:r>
              <a:rPr lang="en-US" dirty="0"/>
              <a:t>Call conversation time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69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5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C557B-6AB0-4BF3-A1FD-F70F135B8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Infer call </a:t>
            </a:r>
            <a:r>
              <a:rPr lang="en-US" dirty="0" err="1"/>
              <a:t>statistics@WiCA</a:t>
            </a:r>
            <a:r>
              <a:rPr lang="en-US" dirty="0"/>
              <a:t> </a:t>
            </a:r>
            <a:endParaRPr lang="en-US" sz="36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11029950" cy="3180328"/>
          </a:xfrm>
        </p:spPr>
        <p:txBody>
          <a:bodyPr/>
          <a:lstStyle/>
          <a:p>
            <a:r>
              <a:rPr lang="en-US" altLang="zh-TW" dirty="0" err="1"/>
              <a:t>WiCA’s</a:t>
            </a:r>
            <a:r>
              <a:rPr lang="en-US" altLang="zh-TW" dirty="0"/>
              <a:t> finite state machine</a:t>
            </a:r>
          </a:p>
          <a:p>
            <a:endParaRPr lang="en-US" altLang="zh-TW" dirty="0"/>
          </a:p>
          <a:p>
            <a:endParaRPr lang="en-US" altLang="zh-TW" dirty="0"/>
          </a:p>
          <a:p>
            <a:pPr lvl="1"/>
            <a:r>
              <a:rPr lang="en-US" altLang="zh-TW" dirty="0"/>
              <a:t>Record the number of </a:t>
            </a:r>
            <a:r>
              <a:rPr lang="en-US" altLang="zh-TW" b="1" dirty="0"/>
              <a:t>Uplink</a:t>
            </a:r>
            <a:r>
              <a:rPr lang="en-US" altLang="zh-TW" dirty="0"/>
              <a:t> and </a:t>
            </a:r>
            <a:r>
              <a:rPr lang="en-US" altLang="zh-TW" b="1" dirty="0"/>
              <a:t>Downlink</a:t>
            </a:r>
            <a:r>
              <a:rPr lang="en-US" altLang="zh-TW" dirty="0"/>
              <a:t> packets transmitted every 2 seconds</a:t>
            </a:r>
          </a:p>
          <a:p>
            <a:pPr lvl="1"/>
            <a:r>
              <a:rPr lang="en-US" altLang="zh-TW" dirty="0"/>
              <a:t>Classify them into three categories by packet size: </a:t>
            </a:r>
          </a:p>
          <a:p>
            <a:pPr lvl="2"/>
            <a:r>
              <a:rPr lang="en-US" altLang="zh-TW" b="1" dirty="0"/>
              <a:t>Small</a:t>
            </a:r>
            <a:r>
              <a:rPr lang="en-US" altLang="zh-TW" dirty="0"/>
              <a:t> (&lt;200 bytes), </a:t>
            </a:r>
            <a:r>
              <a:rPr lang="en-US" altLang="zh-TW" b="1" dirty="0"/>
              <a:t>Medium</a:t>
            </a:r>
            <a:r>
              <a:rPr lang="en-US" altLang="zh-TW" dirty="0"/>
              <a:t>(200-800 bytes), </a:t>
            </a:r>
            <a:r>
              <a:rPr lang="en-US" altLang="zh-TW" b="1" dirty="0"/>
              <a:t>Large</a:t>
            </a:r>
            <a:r>
              <a:rPr lang="en-US" altLang="zh-TW" dirty="0"/>
              <a:t> (&gt;800 bytes)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DF5B62-965C-45F9-927E-51C253B362F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16346" y="1578918"/>
            <a:ext cx="5965889" cy="1390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4512FD-A4D8-4497-BBAF-141E23CC800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22577" y="5245002"/>
            <a:ext cx="6329464" cy="1422498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03632834-9C35-4127-B099-B65B3EC36337}"/>
              </a:ext>
            </a:extLst>
          </p:cNvPr>
          <p:cNvSpPr txBox="1">
            <a:spLocks/>
          </p:cNvSpPr>
          <p:nvPr/>
        </p:nvSpPr>
        <p:spPr>
          <a:xfrm>
            <a:off x="838200" y="4715361"/>
            <a:ext cx="10515600" cy="550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Our observations on </a:t>
            </a:r>
            <a:r>
              <a:rPr lang="en-US" altLang="zh-TW" b="1" u="sng" dirty="0"/>
              <a:t>small packets</a:t>
            </a:r>
            <a:r>
              <a:rPr lang="en-US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762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Ringing time inference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17253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We observe that Wi-Fi calling service servers will keep sending small packets to both of caller and </a:t>
            </a:r>
            <a:r>
              <a:rPr lang="en-US" altLang="zh-TW" sz="3200" dirty="0" err="1"/>
              <a:t>callee</a:t>
            </a:r>
            <a:r>
              <a:rPr lang="en-US" altLang="zh-TW" sz="3200" dirty="0"/>
              <a:t> after SIP RINGING message is sent by the </a:t>
            </a:r>
            <a:r>
              <a:rPr lang="en-US" altLang="zh-TW" sz="3200" dirty="0" err="1"/>
              <a:t>callee</a:t>
            </a:r>
            <a:r>
              <a:rPr lang="en-US" altLang="zh-TW" sz="3200" dirty="0"/>
              <a:t>.</a:t>
            </a:r>
            <a:endParaRPr lang="en-US" altLang="zh-TW" sz="28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942975" y="3222019"/>
            <a:ext cx="10706099" cy="3459471"/>
            <a:chOff x="942975" y="3222019"/>
            <a:chExt cx="10706099" cy="345947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C3F0F06-1632-4865-9D0C-1DBCEF6EF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3631" y="3326794"/>
              <a:ext cx="3189443" cy="249268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E161C59-AF37-4362-88B6-43BDCBF78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1390" y="3222019"/>
              <a:ext cx="3224560" cy="249268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42975" y="6219825"/>
              <a:ext cx="107060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dirty="0"/>
                <a:t>Packet arrivals for the event ‘receiving a call with a ringtone’ (</a:t>
              </a:r>
              <a:r>
                <a:rPr lang="en-US" altLang="zh-TW" sz="2400" b="1" dirty="0" err="1"/>
                <a:t>callee</a:t>
              </a:r>
              <a:r>
                <a:rPr lang="en-US" altLang="zh-TW" sz="2400" b="1" dirty="0"/>
                <a:t> perspective).</a:t>
              </a:r>
              <a:endParaRPr lang="zh-TW" altLang="en-US" sz="2400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486024" y="5800725"/>
              <a:ext cx="3686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Packets sent by Wi-Fi calling server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29425" y="5753100"/>
              <a:ext cx="3105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0000CC"/>
                  </a:solidFill>
                </a:rPr>
                <a:t>Packets sent by the </a:t>
              </a:r>
              <a:r>
                <a:rPr lang="en-US" altLang="zh-TW" dirty="0" err="1">
                  <a:solidFill>
                    <a:srgbClr val="0000CC"/>
                  </a:solidFill>
                </a:rPr>
                <a:t>callee</a:t>
              </a:r>
              <a:endParaRPr lang="zh-TW" altLang="en-US" dirty="0">
                <a:solidFill>
                  <a:srgbClr val="0000CC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61924" y="4667250"/>
            <a:ext cx="5762626" cy="1446550"/>
            <a:chOff x="161924" y="4667250"/>
            <a:chExt cx="5762626" cy="1446550"/>
          </a:xfrm>
        </p:grpSpPr>
        <p:grpSp>
          <p:nvGrpSpPr>
            <p:cNvPr id="12" name="Group 11"/>
            <p:cNvGrpSpPr/>
            <p:nvPr/>
          </p:nvGrpSpPr>
          <p:grpSpPr>
            <a:xfrm>
              <a:off x="1885950" y="4743450"/>
              <a:ext cx="4038600" cy="923925"/>
              <a:chOff x="1885950" y="4743450"/>
              <a:chExt cx="4038600" cy="923925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3724275" y="4743450"/>
                <a:ext cx="2200275" cy="923925"/>
              </a:xfrm>
              <a:prstGeom prst="rect">
                <a:avLst/>
              </a:prstGeom>
              <a:noFill/>
              <a:ln w="381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 flipH="1">
                <a:off x="1885950" y="5248275"/>
                <a:ext cx="1866900" cy="333375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/>
            <p:cNvSpPr txBox="1"/>
            <p:nvPr/>
          </p:nvSpPr>
          <p:spPr>
            <a:xfrm>
              <a:off x="161924" y="4667250"/>
              <a:ext cx="2085976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 dirty="0">
                  <a:solidFill>
                    <a:srgbClr val="0070C0"/>
                  </a:solidFill>
                </a:rPr>
                <a:t>Small downlink packets can be used to detect Ringing</a:t>
              </a:r>
              <a:endParaRPr lang="zh-TW" altLang="en-US" sz="22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772526" y="2971800"/>
            <a:ext cx="2914649" cy="2343151"/>
            <a:chOff x="8772526" y="2971800"/>
            <a:chExt cx="2914649" cy="2343151"/>
          </a:xfrm>
        </p:grpSpPr>
        <p:sp>
          <p:nvSpPr>
            <p:cNvPr id="15" name="Rectangle 14"/>
            <p:cNvSpPr/>
            <p:nvPr/>
          </p:nvSpPr>
          <p:spPr>
            <a:xfrm>
              <a:off x="8772526" y="4457701"/>
              <a:ext cx="1619250" cy="857250"/>
            </a:xfrm>
            <a:prstGeom prst="rect">
              <a:avLst/>
            </a:prstGeom>
            <a:noFill/>
            <a:ln w="38100">
              <a:solidFill>
                <a:srgbClr val="0066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0066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601199" y="2971800"/>
              <a:ext cx="2085976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 dirty="0">
                  <a:solidFill>
                    <a:srgbClr val="006600"/>
                  </a:solidFill>
                </a:rPr>
                <a:t>No uplink small packets after </a:t>
              </a:r>
              <a:r>
                <a:rPr lang="en-US" altLang="zh-TW" sz="2200" dirty="0" err="1">
                  <a:solidFill>
                    <a:srgbClr val="006600"/>
                  </a:solidFill>
                </a:rPr>
                <a:t>callee’s</a:t>
              </a:r>
              <a:r>
                <a:rPr lang="en-US" altLang="zh-TW" sz="2200" dirty="0">
                  <a:solidFill>
                    <a:srgbClr val="006600"/>
                  </a:solidFill>
                </a:rPr>
                <a:t> phone is ringed</a:t>
              </a:r>
              <a:endParaRPr lang="zh-TW" altLang="en-US" sz="2200" dirty="0">
                <a:solidFill>
                  <a:srgbClr val="00660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10429875" y="4133850"/>
              <a:ext cx="371475" cy="552450"/>
            </a:xfrm>
            <a:prstGeom prst="straightConnector1">
              <a:avLst/>
            </a:prstGeom>
            <a:ln w="38100">
              <a:solidFill>
                <a:srgbClr val="0066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314575" y="2713383"/>
            <a:ext cx="8734425" cy="4127889"/>
            <a:chOff x="2314575" y="2713383"/>
            <a:chExt cx="8734425" cy="4127889"/>
          </a:xfrm>
        </p:grpSpPr>
        <p:graphicFrame>
          <p:nvGraphicFramePr>
            <p:cNvPr id="18" name="Object 17"/>
            <p:cNvGraphicFramePr>
              <a:graphicFrameLocks noChangeAspect="1"/>
            </p:cNvGraphicFramePr>
            <p:nvPr/>
          </p:nvGraphicFramePr>
          <p:xfrm>
            <a:off x="6692347" y="2713383"/>
            <a:ext cx="3505200" cy="29869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003" name="Acrobat Document" r:id="rId4" imgW="3505689" imgH="3209524" progId="AcroExch.Document.7">
                    <p:embed/>
                  </p:oleObj>
                </mc:Choice>
                <mc:Fallback>
                  <p:oleObj name="Acrobat Document" r:id="rId4" imgW="3505689" imgH="3209524" progId="AcroExch.Document.7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92347" y="2713383"/>
                          <a:ext cx="3505200" cy="298698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16"/>
            <p:cNvGraphicFramePr>
              <a:graphicFrameLocks noChangeAspect="1"/>
            </p:cNvGraphicFramePr>
            <p:nvPr/>
          </p:nvGraphicFramePr>
          <p:xfrm>
            <a:off x="2394916" y="2862470"/>
            <a:ext cx="3505200" cy="29240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004" name="Acrobat Document" r:id="rId6" imgW="3505689" imgH="3209524" progId="AcroExch.Document.7">
                    <p:embed/>
                  </p:oleObj>
                </mc:Choice>
                <mc:Fallback>
                  <p:oleObj name="Acrobat Document" r:id="rId6" imgW="3505689" imgH="3209524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94916" y="2862470"/>
                          <a:ext cx="3505200" cy="29240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TextBox 11"/>
            <p:cNvSpPr txBox="1"/>
            <p:nvPr/>
          </p:nvSpPr>
          <p:spPr>
            <a:xfrm>
              <a:off x="2314575" y="6010275"/>
              <a:ext cx="87344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dirty="0"/>
                <a:t>Packet arrivals for ‘Talking’  (</a:t>
              </a:r>
              <a:r>
                <a:rPr lang="en-US" altLang="zh-TW" sz="2400" b="1" dirty="0" err="1"/>
                <a:t>callee</a:t>
              </a:r>
              <a:r>
                <a:rPr lang="en-US" altLang="zh-TW" sz="2400" b="1" dirty="0"/>
                <a:t> perspective).</a:t>
              </a:r>
              <a:endParaRPr lang="zh-TW" altLang="en-US" sz="2400" b="1" dirty="0"/>
            </a:p>
            <a:p>
              <a:pPr algn="ctr"/>
              <a:endParaRPr lang="zh-TW" altLang="en-US" sz="2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486024" y="5705475"/>
              <a:ext cx="3686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Packets sent by Wi-Fi calling server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229475" y="5657850"/>
              <a:ext cx="3105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0000CC"/>
                  </a:solidFill>
                </a:rPr>
                <a:t>Packets sent by the </a:t>
              </a:r>
              <a:r>
                <a:rPr lang="en-US" altLang="zh-TW" dirty="0" err="1">
                  <a:solidFill>
                    <a:srgbClr val="0000CC"/>
                  </a:solidFill>
                </a:rPr>
                <a:t>callee</a:t>
              </a:r>
              <a:endParaRPr lang="zh-TW" altLang="en-US" dirty="0">
                <a:solidFill>
                  <a:srgbClr val="0000CC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2113C30-65F2-42BA-97F0-A1362EDA3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 time inference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17253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We observe small packets on the uplink and downlink during the call conversation</a:t>
            </a:r>
            <a:endParaRPr lang="en-US" altLang="zh-TW" sz="2800" dirty="0"/>
          </a:p>
        </p:txBody>
      </p:sp>
      <p:sp>
        <p:nvSpPr>
          <p:cNvPr id="9" name="Rectangle 8"/>
          <p:cNvSpPr/>
          <p:nvPr/>
        </p:nvSpPr>
        <p:spPr>
          <a:xfrm>
            <a:off x="7459731" y="4251877"/>
            <a:ext cx="2678182" cy="923925"/>
          </a:xfrm>
          <a:prstGeom prst="rect">
            <a:avLst/>
          </a:prstGeom>
          <a:noFill/>
          <a:ln w="38100">
            <a:solidFill>
              <a:srgbClr val="0066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Rectangle 10"/>
          <p:cNvSpPr/>
          <p:nvPr/>
        </p:nvSpPr>
        <p:spPr>
          <a:xfrm>
            <a:off x="3170583" y="4419600"/>
            <a:ext cx="2683565" cy="923925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0074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13C30-65F2-42BA-97F0-A1362EDA3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initiation and termination inference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17253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Relying on the directions and patterns of large packets</a:t>
            </a:r>
          </a:p>
          <a:p>
            <a:pPr lvl="1"/>
            <a:r>
              <a:rPr lang="en-US" altLang="zh-TW" sz="2400" dirty="0"/>
              <a:t>E.g., if the ringing or talking event is detected and the </a:t>
            </a:r>
            <a:r>
              <a:rPr lang="en-US" altLang="zh-TW" sz="2400" u="sng" dirty="0"/>
              <a:t>first large packet (SIP INVITE) is sent by the </a:t>
            </a:r>
            <a:r>
              <a:rPr lang="en-US" altLang="zh-TW" u="sng" dirty="0"/>
              <a:t>monitored </a:t>
            </a:r>
            <a:r>
              <a:rPr lang="en-US" altLang="zh-TW" sz="2400" u="sng" dirty="0"/>
              <a:t>Wi</a:t>
            </a:r>
            <a:r>
              <a:rPr lang="en-US" altLang="zh-TW" u="sng" dirty="0"/>
              <a:t>-Fi user </a:t>
            </a:r>
            <a:r>
              <a:rPr lang="en-US" altLang="zh-TW" dirty="0"/>
              <a:t>=&gt; </a:t>
            </a:r>
            <a:r>
              <a:rPr lang="en-US" altLang="zh-TW" b="1" dirty="0">
                <a:solidFill>
                  <a:srgbClr val="006600"/>
                </a:solidFill>
              </a:rPr>
              <a:t>It is an outgoing call</a:t>
            </a:r>
          </a:p>
          <a:p>
            <a:pPr lvl="1"/>
            <a:endParaRPr lang="en-US" altLang="zh-TW" b="1" dirty="0">
              <a:solidFill>
                <a:srgbClr val="006600"/>
              </a:solidFill>
            </a:endParaRPr>
          </a:p>
          <a:p>
            <a:pPr lvl="1"/>
            <a:r>
              <a:rPr lang="en-US" altLang="zh-TW" dirty="0"/>
              <a:t>E.g., if the talking and not-talking events are detected and the </a:t>
            </a:r>
            <a:r>
              <a:rPr lang="en-US" altLang="zh-TW" u="sng" dirty="0"/>
              <a:t>last large packet (200 OK) is sent by the Wi-Fi server</a:t>
            </a:r>
            <a:r>
              <a:rPr lang="en-US" altLang="zh-TW" dirty="0"/>
              <a:t> =&gt; </a:t>
            </a:r>
            <a:r>
              <a:rPr lang="en-US" altLang="zh-TW" b="1" dirty="0">
                <a:solidFill>
                  <a:srgbClr val="006600"/>
                </a:solidFill>
              </a:rPr>
              <a:t>the monitored Wi-Fi user terminates call first</a:t>
            </a:r>
          </a:p>
          <a:p>
            <a:pPr lvl="1"/>
            <a:endParaRPr lang="en-US" altLang="zh-TW" sz="2400" dirty="0"/>
          </a:p>
        </p:txBody>
      </p:sp>
      <p:pic>
        <p:nvPicPr>
          <p:cNvPr id="15" name="Content Placeholder 3">
            <a:extLst>
              <a:ext uri="{FF2B5EF4-FFF2-40B4-BE49-F238E27FC236}">
                <a16:creationId xmlns:a16="http://schemas.microsoft.com/office/drawing/2014/main" id="{6A6A3A29-98ED-4898-A837-49E35774D3A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20805" y="4179843"/>
            <a:ext cx="4771170" cy="267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074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41CF1-28EC-4D04-A79B-2001B046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Wi-Fi Calling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47665-EC57-4B25-BD92-07403B492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Wi-Fi Calling services empower mobile users to access </a:t>
            </a:r>
            <a:r>
              <a:rPr lang="en-US" sz="3200" u="sng" dirty="0"/>
              <a:t>voice and text services </a:t>
            </a:r>
            <a:r>
              <a:rPr lang="en-US" sz="3200" dirty="0"/>
              <a:t>over </a:t>
            </a:r>
            <a:r>
              <a:rPr lang="en-US" sz="3200" b="1" dirty="0"/>
              <a:t>Wi-Fi </a:t>
            </a:r>
            <a:r>
              <a:rPr lang="en-US" sz="3200" dirty="0"/>
              <a:t>instead of </a:t>
            </a:r>
            <a:r>
              <a:rPr lang="en-US" sz="3200" b="1" dirty="0"/>
              <a:t>cellular networks.</a:t>
            </a:r>
          </a:p>
          <a:p>
            <a:r>
              <a:rPr lang="en-US" sz="3200" dirty="0"/>
              <a:t>All of four U.S. major operators have launched Wi-Fi calling services since 2016 – Verizon, AT&amp;T, T-Mobile, and Sprint.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By 2020, Wi-Fi calling services will take </a:t>
            </a:r>
            <a:r>
              <a:rPr lang="en-US" sz="3200" b="1" dirty="0">
                <a:solidFill>
                  <a:srgbClr val="FF0000"/>
                </a:solidFill>
              </a:rPr>
              <a:t>53% </a:t>
            </a:r>
            <a:r>
              <a:rPr lang="en-US" sz="3200" dirty="0"/>
              <a:t>of mobile IP voice service usage including </a:t>
            </a:r>
            <a:r>
              <a:rPr lang="en-US" sz="3200" dirty="0" err="1"/>
              <a:t>VoLTE</a:t>
            </a:r>
            <a:r>
              <a:rPr lang="en-US" sz="3200" dirty="0"/>
              <a:t> (26%) and others (21%).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710167" y="3647661"/>
            <a:ext cx="7281393" cy="2017643"/>
            <a:chOff x="2891307" y="5575852"/>
            <a:chExt cx="7281393" cy="2387662"/>
          </a:xfrm>
        </p:grpSpPr>
        <p:pic>
          <p:nvPicPr>
            <p:cNvPr id="6" name="Picture 5" descr="verizon-logo-topic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91307" y="5869930"/>
              <a:ext cx="2452632" cy="2093584"/>
            </a:xfrm>
            <a:prstGeom prst="rect">
              <a:avLst/>
            </a:prstGeom>
          </p:spPr>
        </p:pic>
        <p:pic>
          <p:nvPicPr>
            <p:cNvPr id="7" name="Picture 6" descr="Sprint.0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70135" y="5575852"/>
              <a:ext cx="2302565" cy="1311964"/>
            </a:xfrm>
            <a:prstGeom prst="rect">
              <a:avLst/>
            </a:prstGeom>
          </p:spPr>
        </p:pic>
        <p:pic>
          <p:nvPicPr>
            <p:cNvPr id="8" name="Picture 7" descr="download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54130" y="5826434"/>
              <a:ext cx="1228209" cy="1045055"/>
            </a:xfrm>
            <a:prstGeom prst="rect">
              <a:avLst/>
            </a:prstGeom>
          </p:spPr>
        </p:pic>
        <p:pic>
          <p:nvPicPr>
            <p:cNvPr id="9" name="Picture 8" descr="download (1)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32835" y="5714244"/>
              <a:ext cx="1287843" cy="1100688"/>
            </a:xfrm>
            <a:prstGeom prst="rect">
              <a:avLst/>
            </a:prstGeom>
          </p:spPr>
        </p:pic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503937" y="400833"/>
            <a:ext cx="1321040" cy="1298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3433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C557B-6AB0-4BF3-A1FD-F70F135B8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</a:t>
            </a:r>
            <a:r>
              <a:rPr lang="en-US" dirty="0" err="1"/>
              <a:t>WiCA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569739-66F1-4F1D-B245-0F691B661C3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19518" y="3350561"/>
            <a:ext cx="8594584" cy="1545289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Who initiates, Who ends call first : 100% accurate</a:t>
            </a:r>
          </a:p>
          <a:p>
            <a:r>
              <a:rPr lang="en-US" altLang="zh-TW" dirty="0"/>
              <a:t>Ringing time and conversation time</a:t>
            </a:r>
          </a:p>
          <a:p>
            <a:pPr lvl="1"/>
            <a:r>
              <a:rPr lang="en-US" altLang="zh-TW" dirty="0"/>
              <a:t>Maximum error is less than </a:t>
            </a:r>
            <a:r>
              <a:rPr lang="en-US" altLang="zh-TW" b="1" dirty="0">
                <a:solidFill>
                  <a:srgbClr val="006600"/>
                </a:solidFill>
              </a:rPr>
              <a:t>0.8</a:t>
            </a:r>
            <a:r>
              <a:rPr lang="en-US" altLang="zh-TW" dirty="0"/>
              <a:t> seconds.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7622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Another application of </a:t>
            </a:r>
            <a:r>
              <a:rPr lang="en-US" altLang="zh-TW" dirty="0" err="1"/>
              <a:t>WiCA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039475" cy="464185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By face recognition, </a:t>
            </a:r>
            <a:r>
              <a:rPr lang="en-US" altLang="zh-TW" dirty="0"/>
              <a:t>It is not difficult to identify who you are</a:t>
            </a:r>
          </a:p>
          <a:p>
            <a:endParaRPr lang="en-US" altLang="zh-TW" sz="3200" dirty="0"/>
          </a:p>
          <a:p>
            <a:endParaRPr lang="en-US" altLang="zh-TW" sz="3200" dirty="0"/>
          </a:p>
          <a:p>
            <a:endParaRPr lang="en-US" altLang="zh-TW" sz="3200" dirty="0"/>
          </a:p>
          <a:p>
            <a:endParaRPr lang="en-US" altLang="zh-TW" sz="3200" dirty="0"/>
          </a:p>
          <a:p>
            <a:r>
              <a:rPr lang="en-US" altLang="zh-TW" sz="3200" dirty="0"/>
              <a:t>How about their IP addresses if they are using free public </a:t>
            </a:r>
            <a:r>
              <a:rPr lang="en-US" altLang="zh-TW" sz="3200" dirty="0" err="1"/>
              <a:t>WiFi</a:t>
            </a:r>
            <a:r>
              <a:rPr lang="en-US" altLang="zh-TW" sz="3200" dirty="0"/>
              <a:t>? </a:t>
            </a:r>
          </a:p>
          <a:p>
            <a:endParaRPr lang="en-US" altLang="zh-TW" sz="3200" dirty="0"/>
          </a:p>
        </p:txBody>
      </p:sp>
      <p:grpSp>
        <p:nvGrpSpPr>
          <p:cNvPr id="10" name="Group 9"/>
          <p:cNvGrpSpPr/>
          <p:nvPr/>
        </p:nvGrpSpPr>
        <p:grpSpPr>
          <a:xfrm>
            <a:off x="2616201" y="2400300"/>
            <a:ext cx="7585074" cy="2102882"/>
            <a:chOff x="2616201" y="2591525"/>
            <a:chExt cx="7585074" cy="2387907"/>
          </a:xfrm>
        </p:grpSpPr>
        <p:pic>
          <p:nvPicPr>
            <p:cNvPr id="4" name="Picture 3" descr="3cbcebb-800x281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16201" y="2591525"/>
              <a:ext cx="6775450" cy="203762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71800" y="4591050"/>
              <a:ext cx="1390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err="1">
                  <a:solidFill>
                    <a:srgbClr val="006600"/>
                  </a:solidFill>
                </a:rPr>
                <a:t>Xie</a:t>
              </a:r>
              <a:endParaRPr lang="zh-TW" altLang="en-US" b="1" dirty="0">
                <a:solidFill>
                  <a:srgbClr val="0066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448175" y="4610100"/>
              <a:ext cx="1390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err="1">
                  <a:solidFill>
                    <a:srgbClr val="006600"/>
                  </a:solidFill>
                </a:rPr>
                <a:t>Tu</a:t>
              </a:r>
              <a:endParaRPr lang="zh-TW" altLang="en-US" b="1" dirty="0">
                <a:solidFill>
                  <a:srgbClr val="0066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15025" y="4572000"/>
              <a:ext cx="1390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err="1">
                  <a:solidFill>
                    <a:srgbClr val="006600"/>
                  </a:solidFill>
                </a:rPr>
                <a:t>Peng</a:t>
              </a:r>
              <a:endParaRPr lang="zh-TW" altLang="en-US" b="1" dirty="0">
                <a:solidFill>
                  <a:srgbClr val="0066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77125" y="4610100"/>
              <a:ext cx="1390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rgbClr val="006600"/>
                  </a:solidFill>
                </a:rPr>
                <a:t>Li</a:t>
              </a:r>
              <a:endParaRPr lang="zh-TW" altLang="en-US" b="1" dirty="0">
                <a:solidFill>
                  <a:srgbClr val="0066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810625" y="4572000"/>
              <a:ext cx="1390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rgbClr val="006600"/>
                  </a:solidFill>
                </a:rPr>
                <a:t>Mi</a:t>
              </a:r>
              <a:endParaRPr lang="zh-TW" altLang="en-US" b="1" dirty="0">
                <a:solidFill>
                  <a:srgbClr val="006600"/>
                </a:solidFill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9074839-91EA-42D3-B68A-86C9718020D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01448" y="5133974"/>
            <a:ext cx="8085552" cy="16859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2164847">
            <a:off x="1000125" y="5591175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Xie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13" name="TextBox 12"/>
          <p:cNvSpPr txBox="1"/>
          <p:nvPr/>
        </p:nvSpPr>
        <p:spPr>
          <a:xfrm rot="19426756">
            <a:off x="1181099" y="6086475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Peng</a:t>
            </a:r>
            <a:r>
              <a:rPr lang="en-US" altLang="zh-TW" dirty="0"/>
              <a:t>?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61951" y="1825625"/>
            <a:ext cx="11553824" cy="4641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With the</a:t>
            </a:r>
            <a:r>
              <a:rPr kumimoji="0" lang="en-US" altLang="zh-TW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mature visual recognition syste</a:t>
            </a:r>
            <a:r>
              <a:rPr lang="en-US" altLang="zh-TW" sz="3200" noProof="0" dirty="0"/>
              <a:t>m, </a:t>
            </a:r>
            <a:r>
              <a:rPr lang="en-US" altLang="zh-TW" sz="3200" noProof="0" dirty="0" err="1"/>
              <a:t>WiCA’s</a:t>
            </a:r>
            <a:r>
              <a:rPr lang="en-US" altLang="zh-TW" sz="3200" noProof="0" dirty="0"/>
              <a:t> call statistics can help to identify both of user identities and their IP addresses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32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ways people are</a:t>
            </a:r>
            <a:r>
              <a:rPr kumimoji="0" lang="en-US" altLang="zh-TW" sz="3200" b="0" i="0" u="none" strike="noStrike" kern="1200" cap="none" spc="0" normalizeH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surfing and talking on phones are different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983343-6234-40C8-867C-87C66BDA0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WiCA</a:t>
            </a:r>
            <a:r>
              <a:rPr lang="en-US" dirty="0"/>
              <a:t> with visual recognition system</a:t>
            </a:r>
          </a:p>
        </p:txBody>
      </p:sp>
      <p:pic>
        <p:nvPicPr>
          <p:cNvPr id="4" name="test_video_02">
            <a:hlinkClick r:id="" action="ppaction://media"/>
            <a:extLst>
              <a:ext uri="{FF2B5EF4-FFF2-40B4-BE49-F238E27FC236}">
                <a16:creationId xmlns:a16="http://schemas.microsoft.com/office/drawing/2014/main" id="{1336D00C-490C-48D3-B2CC-A9DD76642B0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6638924" y="3219450"/>
            <a:ext cx="4714876" cy="2542937"/>
          </a:xfr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4362" y="3555206"/>
            <a:ext cx="2776538" cy="1731170"/>
          </a:xfrm>
          <a:prstGeom prst="rect">
            <a:avLst/>
          </a:prstGeom>
        </p:spPr>
      </p:pic>
      <p:pic>
        <p:nvPicPr>
          <p:cNvPr id="7" name="Picture 6" descr="download (1)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55206" y="3583780"/>
            <a:ext cx="2578894" cy="1716137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766342" y="5848285"/>
            <a:ext cx="11054183" cy="971615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solidFill>
                  <a:srgbClr val="C00000"/>
                </a:solidFill>
              </a:rPr>
              <a:t>We know which of IP addresses is to initiate Wi-Fi calling call and its call statistics.</a:t>
            </a:r>
          </a:p>
        </p:txBody>
      </p:sp>
    </p:spTree>
    <p:extLst>
      <p:ext uri="{BB962C8B-B14F-4D97-AF65-F5344CB8AC3E}">
        <p14:creationId xmlns:p14="http://schemas.microsoft.com/office/powerpoint/2010/main" val="99420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82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Attack 2: Telephony harassment or denial of voice service attack (</a:t>
            </a:r>
            <a:r>
              <a:rPr lang="en-US" altLang="zh-TW" dirty="0" err="1"/>
              <a:t>THDoS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17253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We devise a telephony harassment or denial of voice service attack against Wi-Fi calling users. </a:t>
            </a:r>
          </a:p>
          <a:p>
            <a:pPr lvl="1"/>
            <a:r>
              <a:rPr lang="en-US" altLang="zh-TW" sz="2800" dirty="0"/>
              <a:t>It can bypass the security defenses deployed on Wi-Fi calling devices and the infrastructure. </a:t>
            </a:r>
          </a:p>
          <a:p>
            <a:pPr lvl="1"/>
            <a:r>
              <a:rPr lang="en-US" altLang="zh-TW" sz="2800" dirty="0"/>
              <a:t>The attack is based on the manipulation of the delivery of Wi-Fi calling signaling and voice packets for an ongoing call. </a:t>
            </a:r>
          </a:p>
          <a:p>
            <a:pPr lvl="1"/>
            <a:r>
              <a:rPr lang="en-US" altLang="zh-TW" sz="2800" dirty="0"/>
              <a:t>It contains several variants.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Results of Discarding Wi-Fi Signaling and Voice packets</a:t>
            </a:r>
            <a:endParaRPr lang="zh-TW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DC7D94-57AB-4A27-92EE-23F6A0A639A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5820" y="1626714"/>
            <a:ext cx="6096000" cy="4629150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6A6A3A29-98ED-4898-A837-49E35774D3A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57857" y="1666874"/>
            <a:ext cx="5034143" cy="282576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443B5CA-3123-4189-9DDA-31C298575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0143" y="4505633"/>
            <a:ext cx="4254500" cy="6127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Wi-Fi calling Call Flow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45B5B-D4F3-4618-AA8D-C11D5608E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Four Call Attack Variants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3F873-B44A-4F60-8264-1B00F47D2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Attack Wi-Fi </a:t>
            </a:r>
            <a:r>
              <a:rPr lang="en-US" sz="3200" dirty="0" err="1"/>
              <a:t>signalings</a:t>
            </a:r>
            <a:endParaRPr lang="en-US" sz="3200" dirty="0"/>
          </a:p>
          <a:p>
            <a:pPr lvl="1"/>
            <a:r>
              <a:rPr lang="en-US" sz="2800" dirty="0"/>
              <a:t>Annoying-Incoming-Call Attack – keep receiving calls</a:t>
            </a:r>
          </a:p>
          <a:p>
            <a:pPr lvl="2"/>
            <a:r>
              <a:rPr lang="en-US" sz="2400" dirty="0"/>
              <a:t>Caller will be forced to get stuck in the dialing screen without any altering tone</a:t>
            </a:r>
          </a:p>
          <a:p>
            <a:pPr lvl="2"/>
            <a:r>
              <a:rPr lang="en-US" altLang="zh-TW" sz="2400" dirty="0"/>
              <a:t>Discarding 180 Ringing message</a:t>
            </a:r>
            <a:endParaRPr lang="en-US" sz="2400" dirty="0"/>
          </a:p>
          <a:p>
            <a:pPr lvl="1"/>
            <a:r>
              <a:rPr lang="en-US" sz="2800" dirty="0"/>
              <a:t>Zombie-Call Attack </a:t>
            </a:r>
            <a:r>
              <a:rPr lang="en-US" altLang="zh-TW" sz="2800" dirty="0"/>
              <a:t>– a call cannot be ended</a:t>
            </a:r>
            <a:endParaRPr lang="en-US" sz="2800" dirty="0"/>
          </a:p>
          <a:p>
            <a:pPr lvl="2"/>
            <a:r>
              <a:rPr lang="en-US" altLang="zh-TW" sz="2400" dirty="0"/>
              <a:t>The caller’s device gets stuck in the dialing screen and will keep hearing the altering tone without starting the conversation.</a:t>
            </a:r>
          </a:p>
          <a:p>
            <a:pPr lvl="2"/>
            <a:r>
              <a:rPr lang="en-US" sz="2400" dirty="0"/>
              <a:t>Discarding 200 OK message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03376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45B5B-D4F3-4618-AA8D-C11D5608E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Four Call Attack Variants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3F873-B44A-4F60-8264-1B00F47D2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Attack Wi-Fi voice packets</a:t>
            </a:r>
            <a:endParaRPr lang="en-US" sz="3200" dirty="0"/>
          </a:p>
          <a:p>
            <a:pPr lvl="1"/>
            <a:r>
              <a:rPr lang="en-US" sz="2800" dirty="0"/>
              <a:t>Mute Call Attack – a muted call </a:t>
            </a:r>
          </a:p>
          <a:p>
            <a:pPr lvl="2"/>
            <a:r>
              <a:rPr lang="en-US" sz="2400" dirty="0"/>
              <a:t>Can only mute a call for 8s, call will be terminated by network</a:t>
            </a:r>
          </a:p>
          <a:p>
            <a:pPr lvl="2"/>
            <a:r>
              <a:rPr lang="en-US" sz="2400" dirty="0"/>
              <a:t>Not terminate the call but only mute the call</a:t>
            </a:r>
          </a:p>
          <a:p>
            <a:pPr lvl="1"/>
            <a:r>
              <a:rPr lang="en-US" sz="2800" dirty="0"/>
              <a:t>Telephony Denial-of-Voice-Service Attack</a:t>
            </a:r>
          </a:p>
          <a:p>
            <a:pPr lvl="2"/>
            <a:r>
              <a:rPr lang="en-US" sz="2400" dirty="0"/>
              <a:t>Can make the conversation be hardly continued</a:t>
            </a:r>
          </a:p>
          <a:p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469792-C598-4177-BD09-1E6306B55F4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59378" y="4547824"/>
            <a:ext cx="6768722" cy="185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40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/>
              <a:t>Real-world Impact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We find that Wi-Fi calling users will </a:t>
            </a:r>
            <a:r>
              <a:rPr lang="en-US" altLang="zh-TW" u="sng" dirty="0"/>
              <a:t>suffer from the devised proof-of-concept attacks</a:t>
            </a:r>
            <a:r>
              <a:rPr lang="en-US" altLang="zh-TW" dirty="0"/>
              <a:t>, specifically for the users who are using campus Wi-Fi</a:t>
            </a:r>
          </a:p>
          <a:p>
            <a:pPr lvl="1"/>
            <a:r>
              <a:rPr lang="en-US" altLang="zh-TW" dirty="0"/>
              <a:t>Usually provide their faculty, staff, students, and guests with free Wi-Fi</a:t>
            </a:r>
          </a:p>
          <a:p>
            <a:pPr lvl="1"/>
            <a:r>
              <a:rPr lang="en-US" altLang="zh-TW" dirty="0"/>
              <a:t>However, </a:t>
            </a:r>
            <a:r>
              <a:rPr lang="en-US" altLang="zh-TW" b="1" dirty="0"/>
              <a:t>they are not always secure </a:t>
            </a:r>
            <a:r>
              <a:rPr lang="en-US" altLang="zh-TW" dirty="0"/>
              <a:t>(cannot defend against our attacks)</a:t>
            </a:r>
          </a:p>
          <a:p>
            <a:pPr lvl="2"/>
            <a:r>
              <a:rPr lang="en-US" altLang="zh-TW" sz="2400" dirty="0"/>
              <a:t>MSU</a:t>
            </a:r>
          </a:p>
          <a:p>
            <a:pPr lvl="2"/>
            <a:r>
              <a:rPr lang="en-US" altLang="zh-TW" sz="2400" dirty="0"/>
              <a:t>New York University</a:t>
            </a:r>
          </a:p>
          <a:p>
            <a:pPr lvl="2"/>
            <a:r>
              <a:rPr lang="en-US" altLang="zh-TW" sz="2400" dirty="0"/>
              <a:t>University of California Berkeley</a:t>
            </a:r>
          </a:p>
          <a:p>
            <a:pPr lvl="2"/>
            <a:r>
              <a:rPr lang="en-US" altLang="zh-TW" sz="2400" dirty="0"/>
              <a:t>Northeastern University</a:t>
            </a:r>
          </a:p>
          <a:p>
            <a:pPr lvl="2"/>
            <a:r>
              <a:rPr lang="en-US" altLang="zh-TW" sz="2400" dirty="0"/>
              <a:t>etc</a:t>
            </a: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8DA59-F703-4D5C-828B-F49586D5A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Solutions</a:t>
            </a:r>
          </a:p>
        </p:txBody>
      </p:sp>
    </p:spTree>
    <p:extLst>
      <p:ext uri="{BB962C8B-B14F-4D97-AF65-F5344CB8AC3E}">
        <p14:creationId xmlns:p14="http://schemas.microsoft.com/office/powerpoint/2010/main" val="1475869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66237-6D34-47AF-9C74-6685C732C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BC7B5-BFD1-4571-BB9C-A86864079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2270"/>
            <a:ext cx="10515600" cy="4859955"/>
          </a:xfrm>
        </p:spPr>
        <p:txBody>
          <a:bodyPr>
            <a:normAutofit/>
          </a:bodyPr>
          <a:lstStyle/>
          <a:p>
            <a:r>
              <a:rPr lang="en-US" sz="3200" dirty="0"/>
              <a:t>Short-term: Using Virtual Private Network (VPN) service</a:t>
            </a:r>
          </a:p>
          <a:p>
            <a:pPr lvl="1"/>
            <a:r>
              <a:rPr lang="en-US" dirty="0"/>
              <a:t>It aims to increase the </a:t>
            </a:r>
            <a:r>
              <a:rPr lang="en-US" b="1" dirty="0"/>
              <a:t>difficulty</a:t>
            </a:r>
            <a:r>
              <a:rPr lang="en-US" dirty="0"/>
              <a:t> of launching side-channel attacks</a:t>
            </a:r>
          </a:p>
          <a:p>
            <a:pPr lvl="1"/>
            <a:r>
              <a:rPr lang="en-US" dirty="0"/>
              <a:t>Adversaries cannot easily infer each Wi-Fi calling service </a:t>
            </a:r>
            <a:r>
              <a:rPr lang="en-US" dirty="0" err="1"/>
              <a:t>signalings</a:t>
            </a:r>
            <a:r>
              <a:rPr lang="en-US" dirty="0"/>
              <a:t>/voice/text packets</a:t>
            </a:r>
          </a:p>
          <a:p>
            <a:endParaRPr lang="en-US" dirty="0"/>
          </a:p>
          <a:p>
            <a:r>
              <a:rPr lang="en-US" dirty="0"/>
              <a:t>Long-term: Revisit Wi-Fi calling service standards</a:t>
            </a:r>
          </a:p>
          <a:p>
            <a:pPr lvl="1"/>
            <a:r>
              <a:rPr lang="en-US" altLang="zh-TW" dirty="0"/>
              <a:t>Stipulate required security mechanisms which defends against the state-of-the-art Wi-Fi based attacks</a:t>
            </a:r>
          </a:p>
          <a:p>
            <a:pPr lvl="1"/>
            <a:r>
              <a:rPr lang="en-US" altLang="zh-TW" dirty="0"/>
              <a:t>Empower both Wi-Fi calling device and infrastructure to detect whether users are under the attack by monitoring the quality of Wi-Fi calling services and take actions</a:t>
            </a:r>
            <a:r>
              <a:rPr lang="en-US" altLang="zh-TW" b="1" dirty="0"/>
              <a:t> </a:t>
            </a:r>
            <a:r>
              <a:rPr lang="en-US" altLang="zh-TW" dirty="0"/>
              <a:t>(e.g.,  </a:t>
            </a:r>
            <a:r>
              <a:rPr lang="en-US" altLang="zh-TW" dirty="0">
                <a:solidFill>
                  <a:srgbClr val="0000CC"/>
                </a:solidFill>
              </a:rPr>
              <a:t>excluding malicious Wi-Fi networks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Revise the current service continuity procedure from security perspective</a:t>
            </a:r>
          </a:p>
          <a:p>
            <a:pPr lvl="1"/>
            <a:endParaRPr lang="en-US" altLang="zh-TW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1A2A94-52DA-4F2B-B601-ABEC4C3105D8}"/>
              </a:ext>
            </a:extLst>
          </p:cNvPr>
          <p:cNvSpPr txBox="1">
            <a:spLocks/>
          </p:cNvSpPr>
          <p:nvPr/>
        </p:nvSpPr>
        <p:spPr>
          <a:xfrm>
            <a:off x="838200" y="2122992"/>
            <a:ext cx="10515600" cy="4378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8705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Wi-Fi Calling Services Primer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Specifically, they are </a:t>
            </a:r>
            <a:r>
              <a:rPr lang="en-US" altLang="zh-TW" b="1" dirty="0"/>
              <a:t>SIP-based</a:t>
            </a:r>
            <a:r>
              <a:rPr lang="en-US" altLang="zh-TW" dirty="0"/>
              <a:t> voice and text services, however, they are using a 3GPP-modified version.</a:t>
            </a:r>
          </a:p>
          <a:p>
            <a:pPr lvl="1"/>
            <a:r>
              <a:rPr lang="en-US" altLang="zh-TW" dirty="0"/>
              <a:t>Developed on top of 3GPP </a:t>
            </a:r>
            <a:r>
              <a:rPr lang="en-US" altLang="zh-TW" b="1" dirty="0"/>
              <a:t>IMS</a:t>
            </a:r>
            <a:r>
              <a:rPr lang="en-US" altLang="zh-TW" dirty="0"/>
              <a:t> (IP Multimedia Subsystem)</a:t>
            </a:r>
          </a:p>
          <a:p>
            <a:pPr lvl="2"/>
            <a:r>
              <a:rPr lang="en-US" altLang="zh-TW" dirty="0"/>
              <a:t>Operators use IMS to provide users with </a:t>
            </a:r>
            <a:r>
              <a:rPr lang="en-US" altLang="zh-TW" u="sng" dirty="0"/>
              <a:t>IP-based services </a:t>
            </a:r>
            <a:r>
              <a:rPr lang="en-US" altLang="zh-TW" dirty="0"/>
              <a:t>such as VoIP </a:t>
            </a:r>
          </a:p>
          <a:p>
            <a:pPr lvl="1"/>
            <a:r>
              <a:rPr lang="en-US" altLang="zh-TW" dirty="0"/>
              <a:t>It uses </a:t>
            </a:r>
            <a:r>
              <a:rPr lang="en-US" altLang="zh-TW" b="1" dirty="0"/>
              <a:t>the same infrastructure</a:t>
            </a:r>
            <a:r>
              <a:rPr lang="en-US" altLang="zh-TW" dirty="0"/>
              <a:t> for </a:t>
            </a:r>
            <a:r>
              <a:rPr lang="en-US" altLang="zh-TW" dirty="0" err="1"/>
              <a:t>VoLTE</a:t>
            </a:r>
            <a:r>
              <a:rPr lang="en-US" altLang="zh-TW" dirty="0"/>
              <a:t> (Voice over LTE) users.</a:t>
            </a:r>
          </a:p>
          <a:p>
            <a:endParaRPr lang="en-US" altLang="zh-TW" dirty="0"/>
          </a:p>
          <a:p>
            <a:pPr lvl="1"/>
            <a:endParaRPr lang="zh-TW" alt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-43" y="4010025"/>
            <a:ext cx="5457868" cy="2495549"/>
            <a:chOff x="5000582" y="1750080"/>
            <a:chExt cx="7191418" cy="3074194"/>
          </a:xfrm>
        </p:grpSpPr>
        <p:pic>
          <p:nvPicPr>
            <p:cNvPr id="18" name="Content Placeholder 3">
              <a:extLst>
                <a:ext uri="{FF2B5EF4-FFF2-40B4-BE49-F238E27FC236}">
                  <a16:creationId xmlns:a16="http://schemas.microsoft.com/office/drawing/2014/main" id="{C74C45EB-14BC-4203-9626-7ABFA38BF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00582" y="1750080"/>
              <a:ext cx="7191418" cy="3074194"/>
            </a:xfrm>
            <a:prstGeom prst="rect">
              <a:avLst/>
            </a:prstGeom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6979B8A-0E30-4888-8E1C-4D470F3A793B}"/>
                </a:ext>
              </a:extLst>
            </p:cNvPr>
            <p:cNvCxnSpPr>
              <a:cxnSpLocks/>
            </p:cNvCxnSpPr>
            <p:nvPr/>
          </p:nvCxnSpPr>
          <p:spPr>
            <a:xfrm>
              <a:off x="8669867" y="4305300"/>
              <a:ext cx="3810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83A7CEB-C1E8-4E03-9016-6E56549DA8B0}"/>
                </a:ext>
              </a:extLst>
            </p:cNvPr>
            <p:cNvCxnSpPr>
              <a:cxnSpLocks/>
            </p:cNvCxnSpPr>
            <p:nvPr/>
          </p:nvCxnSpPr>
          <p:spPr>
            <a:xfrm>
              <a:off x="7138459" y="4297892"/>
              <a:ext cx="12488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6866DF5-3752-45EE-85A0-4A27784DA9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1484" y="3987923"/>
              <a:ext cx="0" cy="9301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7B06C26-60E8-40EF-87F8-043A721074D8}"/>
                </a:ext>
              </a:extLst>
            </p:cNvPr>
            <p:cNvCxnSpPr>
              <a:cxnSpLocks/>
            </p:cNvCxnSpPr>
            <p:nvPr/>
          </p:nvCxnSpPr>
          <p:spPr>
            <a:xfrm>
              <a:off x="10418234" y="3665008"/>
              <a:ext cx="12276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13F4D87-7F8D-48DF-A6DB-02F6E90ADD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77601" y="2747556"/>
              <a:ext cx="0" cy="9301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7CC3A97-9267-4D8A-9A44-8E60EEFF73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37484" y="2550284"/>
              <a:ext cx="0" cy="168643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146F568-5086-4586-9ED0-DDAF075415BF}"/>
                </a:ext>
              </a:extLst>
            </p:cNvPr>
            <p:cNvCxnSpPr>
              <a:cxnSpLocks/>
            </p:cNvCxnSpPr>
            <p:nvPr/>
          </p:nvCxnSpPr>
          <p:spPr>
            <a:xfrm>
              <a:off x="11924878" y="2550284"/>
              <a:ext cx="12276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4121DBC-DD96-45A5-A8F6-EB20DBFF971C}"/>
                </a:ext>
              </a:extLst>
            </p:cNvPr>
            <p:cNvCxnSpPr>
              <a:cxnSpLocks/>
            </p:cNvCxnSpPr>
            <p:nvPr/>
          </p:nvCxnSpPr>
          <p:spPr>
            <a:xfrm>
              <a:off x="11918105" y="4236720"/>
              <a:ext cx="12276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9383BED-2D9B-477F-B8DA-3C1E57E7FCF0}"/>
                </a:ext>
              </a:extLst>
            </p:cNvPr>
            <p:cNvCxnSpPr>
              <a:cxnSpLocks/>
            </p:cNvCxnSpPr>
            <p:nvPr/>
          </p:nvCxnSpPr>
          <p:spPr>
            <a:xfrm>
              <a:off x="5694680" y="3307080"/>
              <a:ext cx="401320" cy="812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604F74F-AF35-4FC6-B736-EFFD248FE9E2}"/>
                </a:ext>
              </a:extLst>
            </p:cNvPr>
            <p:cNvCxnSpPr>
              <a:cxnSpLocks/>
            </p:cNvCxnSpPr>
            <p:nvPr/>
          </p:nvCxnSpPr>
          <p:spPr>
            <a:xfrm>
              <a:off x="6156538" y="3785126"/>
              <a:ext cx="158431" cy="3703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D646FA8-7B64-4423-9B6E-FE7C3DC3C8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68274" y="3803690"/>
              <a:ext cx="101809" cy="31619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4B8F78B-D7A7-4C37-9AA3-4A83EFE02428}"/>
              </a:ext>
            </a:extLst>
          </p:cNvPr>
          <p:cNvSpPr txBox="1"/>
          <p:nvPr/>
        </p:nvSpPr>
        <p:spPr>
          <a:xfrm>
            <a:off x="5381626" y="3886200"/>
            <a:ext cx="709612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Radio Access Network (RAN)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200" b="1" dirty="0">
                <a:solidFill>
                  <a:srgbClr val="FF0000"/>
                </a:solidFill>
              </a:rPr>
              <a:t>Wi-Fi Access Point (Wi-Fi Calling)</a:t>
            </a:r>
            <a:endParaRPr lang="en-US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eNodeB</a:t>
            </a:r>
            <a:r>
              <a:rPr lang="en-US" sz="2200" dirty="0"/>
              <a:t> (VoLTE)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LTE Core Network (CN)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b="1" dirty="0" err="1">
                <a:solidFill>
                  <a:srgbClr val="FF0000"/>
                </a:solidFill>
              </a:rPr>
              <a:t>ePDG</a:t>
            </a:r>
            <a:r>
              <a:rPr lang="en-US" sz="2200" b="1" dirty="0">
                <a:solidFill>
                  <a:srgbClr val="FF0000"/>
                </a:solidFill>
              </a:rPr>
              <a:t> (Evolved Packet Data Gateway, Wi-Fi calling)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PDN-GW (Public Data Network Gateway)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AAA (Authentication, Authorization, and Accounting)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IMS (IP Multimedia Subsystem)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DA091-929D-4A26-A9C5-4C8F45D05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17CCF-0E4D-4C50-B19A-0FCC7C997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0500"/>
            <a:ext cx="11128513" cy="495023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conducted the </a:t>
            </a:r>
            <a:r>
              <a:rPr lang="en-US" b="1" dirty="0"/>
              <a:t>first security study </a:t>
            </a:r>
            <a:r>
              <a:rPr lang="en-US" dirty="0"/>
              <a:t>on exploring the dark side of operational Wi-Fi calling services provided by three major U.S. operators as well as their commodity Wi-Fi calling devices.</a:t>
            </a:r>
          </a:p>
          <a:p>
            <a:endParaRPr lang="en-US" dirty="0"/>
          </a:p>
          <a:p>
            <a:r>
              <a:rPr lang="en-US" dirty="0"/>
              <a:t>Four security vulnerabilities are discovered, which stem from </a:t>
            </a:r>
            <a:r>
              <a:rPr lang="en-US" altLang="zh-TW" b="1" dirty="0"/>
              <a:t>design defects</a:t>
            </a:r>
            <a:r>
              <a:rPr lang="en-US" altLang="zh-TW" dirty="0"/>
              <a:t> of Wi-Fi calling standards, </a:t>
            </a:r>
            <a:r>
              <a:rPr lang="en-US" altLang="zh-TW" b="1" dirty="0"/>
              <a:t>operational slips </a:t>
            </a:r>
            <a:r>
              <a:rPr lang="en-US" altLang="zh-TW" dirty="0"/>
              <a:t>of operators, and </a:t>
            </a:r>
            <a:r>
              <a:rPr lang="en-US" altLang="zh-TW" b="1" dirty="0"/>
              <a:t>implementation issues </a:t>
            </a:r>
            <a:r>
              <a:rPr lang="en-US" altLang="zh-TW" dirty="0"/>
              <a:t>of Wi-Fi calling devices.</a:t>
            </a:r>
          </a:p>
          <a:p>
            <a:endParaRPr lang="en-US" dirty="0"/>
          </a:p>
          <a:p>
            <a:r>
              <a:rPr lang="en-US" dirty="0"/>
              <a:t>We demonstrate the </a:t>
            </a:r>
            <a:r>
              <a:rPr lang="en-US" b="1" dirty="0"/>
              <a:t>negative real-world impacts </a:t>
            </a:r>
            <a:r>
              <a:rPr lang="en-US" dirty="0"/>
              <a:t>(e.g., </a:t>
            </a:r>
            <a:r>
              <a:rPr lang="en-US" dirty="0" err="1"/>
              <a:t>WiFi</a:t>
            </a:r>
            <a:r>
              <a:rPr lang="en-US" dirty="0"/>
              <a:t> </a:t>
            </a:r>
            <a:r>
              <a:rPr lang="en-US" dirty="0" err="1"/>
              <a:t>DoS</a:t>
            </a:r>
            <a:r>
              <a:rPr lang="en-US" dirty="0"/>
              <a:t>) by two proof-of-concept attacks and provide recommended remedies.</a:t>
            </a:r>
          </a:p>
          <a:p>
            <a:endParaRPr lang="en-US" dirty="0"/>
          </a:p>
          <a:p>
            <a:r>
              <a:rPr lang="en-US" dirty="0"/>
              <a:t>Our lessons learned can </a:t>
            </a:r>
            <a:r>
              <a:rPr lang="en-US" altLang="zh-TW" dirty="0"/>
              <a:t>secure both Wi-Fi calling service users and operators and facilitate its global deployment, as well as provide new design insights for upcoming 5G networks.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57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63F28-D1D0-4C36-91B9-4563FA303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96996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Thank you! Questions?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7DBD15D-A639-4BAC-8515-9FF2398A8C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562" y="2625724"/>
            <a:ext cx="2654275" cy="239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0961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3925" y="3098800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/>
              <a:t>Backup</a:t>
            </a:r>
            <a:endParaRPr lang="zh-TW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64430-AEBA-484B-A4CC-AB4C0CCF6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Wi-Fi Calling Security Mechanisms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FD0A7-523F-4232-B2AD-42AAED713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17575"/>
          </a:xfrm>
        </p:spPr>
        <p:txBody>
          <a:bodyPr>
            <a:normAutofit/>
          </a:bodyPr>
          <a:lstStyle/>
          <a:p>
            <a:r>
              <a:rPr lang="en-US" dirty="0"/>
              <a:t>Using well-examined 3GPP Authentication and Key Agreement (AKA) and SIM-based security adopted by </a:t>
            </a:r>
            <a:r>
              <a:rPr lang="en-US" dirty="0" err="1"/>
              <a:t>VoLTE</a:t>
            </a:r>
            <a:r>
              <a:rPr lang="en-US" dirty="0"/>
              <a:t> – symmetric cryptography.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63192" y="4514850"/>
            <a:ext cx="10381083" cy="135255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/>
              <a:t>How Does It Go Wrong?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7BB12C0-C93A-420A-A098-756586755B5A}"/>
              </a:ext>
            </a:extLst>
          </p:cNvPr>
          <p:cNvSpPr txBox="1">
            <a:spLocks/>
          </p:cNvSpPr>
          <p:nvPr/>
        </p:nvSpPr>
        <p:spPr>
          <a:xfrm>
            <a:off x="838200" y="2878137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All Wi-Fi calling signaling and voice/text packets are delivered through IPsec (Internet Protocol Security) – ciphering and integrity protection.</a:t>
            </a:r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0FAC53-7950-436F-AC4A-6EB6F5684954}"/>
              </a:ext>
            </a:extLst>
          </p:cNvPr>
          <p:cNvSpPr txBox="1">
            <a:spLocks/>
          </p:cNvSpPr>
          <p:nvPr/>
        </p:nvSpPr>
        <p:spPr>
          <a:xfrm>
            <a:off x="811763" y="3930649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02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FA44F-29AA-45AE-BCB8-DA960A73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279479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Finding 1: Wi-Fi calling </a:t>
            </a:r>
            <a:r>
              <a:rPr lang="en-US" b="1" dirty="0">
                <a:solidFill>
                  <a:srgbClr val="0070C0"/>
                </a:solidFill>
              </a:rPr>
              <a:t>devices</a:t>
            </a:r>
            <a:r>
              <a:rPr lang="en-US" dirty="0"/>
              <a:t> will activate Wi-Fi calling services over an </a:t>
            </a:r>
            <a:r>
              <a:rPr lang="en-US" b="1" dirty="0">
                <a:solidFill>
                  <a:srgbClr val="FF0000"/>
                </a:solidFill>
              </a:rPr>
              <a:t>insecure</a:t>
            </a:r>
            <a:r>
              <a:rPr lang="en-US" dirty="0"/>
              <a:t> Wi-Fi network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100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202E8-7EDE-4DF8-84CA-A01B758F3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3600" dirty="0"/>
              <a:t>Vulnerability: </a:t>
            </a:r>
            <a:r>
              <a:rPr lang="en-US" sz="3600" dirty="0"/>
              <a:t>Wi-Fi calling devices do not exclude insecure Wi-Fi networks – (design defect of standards)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99FA2-A82A-48D7-BC28-E64B5E488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Vulnerability – </a:t>
            </a:r>
            <a:r>
              <a:rPr lang="en-US" b="1" dirty="0"/>
              <a:t>Wi-Fi calling standards don’t exclude insecure Wi-Fi</a:t>
            </a:r>
          </a:p>
          <a:p>
            <a:pPr lvl="1"/>
            <a:r>
              <a:rPr lang="en-US" dirty="0"/>
              <a:t>Two Wi-Fi access point selection modes do not consider security factors yet!!</a:t>
            </a:r>
          </a:p>
          <a:p>
            <a:pPr lvl="1"/>
            <a:r>
              <a:rPr lang="en-US" dirty="0"/>
              <a:t>Manual (use a </a:t>
            </a:r>
            <a:r>
              <a:rPr lang="en-US" altLang="zh-TW" dirty="0"/>
              <a:t>prioritized list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Automated (</a:t>
            </a:r>
            <a:r>
              <a:rPr lang="en-US" altLang="zh-TW" dirty="0"/>
              <a:t>ANDSF, Access network discovery and selection function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061617" y="5415902"/>
            <a:ext cx="10468946" cy="1184988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>
                <a:solidFill>
                  <a:srgbClr val="C00000"/>
                </a:solidFill>
              </a:rPr>
              <a:t>All tested Wi-Fi calling devices connected to the insecure Wi-Fi router!!!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A944806-BE54-49E8-B0F8-7133201F638C}"/>
              </a:ext>
            </a:extLst>
          </p:cNvPr>
          <p:cNvSpPr txBox="1">
            <a:spLocks/>
          </p:cNvSpPr>
          <p:nvPr/>
        </p:nvSpPr>
        <p:spPr>
          <a:xfrm>
            <a:off x="838200" y="3208149"/>
            <a:ext cx="10515600" cy="21436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Validation:</a:t>
            </a:r>
          </a:p>
          <a:p>
            <a:pPr lvl="1"/>
            <a:r>
              <a:rPr lang="en-US" dirty="0"/>
              <a:t>Deploy an insecure Wi-Fi network using a Wi-Fi router which is vulnerable to ARP spoofing attack – </a:t>
            </a:r>
            <a:r>
              <a:rPr lang="en-US" u="sng" dirty="0"/>
              <a:t>foundation of a variety of MITM attacks</a:t>
            </a:r>
          </a:p>
          <a:p>
            <a:pPr lvl="2"/>
            <a:r>
              <a:rPr lang="en-US" dirty="0"/>
              <a:t>I.e., victim’s WIFI packets will be intercepted and delivered to adversaries</a:t>
            </a:r>
          </a:p>
          <a:p>
            <a:pPr lvl="1"/>
            <a:r>
              <a:rPr lang="en-US" dirty="0"/>
              <a:t>We test whether the Wi-Fi calling devices keep connecting to the above Wi-Fi router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34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FA44F-29AA-45AE-BCB8-DA960A73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279479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Finding 2: Wi-Fi calling </a:t>
            </a:r>
            <a:r>
              <a:rPr lang="en-US" b="1" dirty="0">
                <a:solidFill>
                  <a:srgbClr val="0070C0"/>
                </a:solidFill>
              </a:rPr>
              <a:t>devices</a:t>
            </a:r>
            <a:r>
              <a:rPr lang="en-US" dirty="0"/>
              <a:t> do not employ security defense against the common Wi-Fi ARP spoofing attacks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100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CF9D7-24F2-44C3-8DDA-4378C81C2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600" dirty="0"/>
              <a:t>Vulnerability: Wi-Fi calling devices do not defend against ARP spoofing attacks –(implementation issue of devices)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4C885-7D1C-4DC7-93BC-83B8E8CDF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17575"/>
          </a:xfrm>
        </p:spPr>
        <p:txBody>
          <a:bodyPr/>
          <a:lstStyle/>
          <a:p>
            <a:r>
              <a:rPr lang="en-US" dirty="0"/>
              <a:t>Vulnerability -Wi-Fi calling devices always accept </a:t>
            </a:r>
            <a:r>
              <a:rPr lang="en-US" b="1" dirty="0"/>
              <a:t>ARP Reply</a:t>
            </a:r>
            <a:r>
              <a:rPr lang="en-US" dirty="0"/>
              <a:t> message</a:t>
            </a:r>
          </a:p>
          <a:p>
            <a:pPr lvl="1"/>
            <a:r>
              <a:rPr lang="en-US" b="1" u="sng" dirty="0">
                <a:solidFill>
                  <a:srgbClr val="C00000"/>
                </a:solidFill>
              </a:rPr>
              <a:t>All packets sent by Wi-Fi calling devices can be redirected to adversaries</a:t>
            </a:r>
          </a:p>
          <a:p>
            <a:pPr lvl="1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5066B2E-4DE0-4F3E-99BA-A1448305F773}"/>
              </a:ext>
            </a:extLst>
          </p:cNvPr>
          <p:cNvSpPr txBox="1">
            <a:spLocks/>
          </p:cNvSpPr>
          <p:nvPr/>
        </p:nvSpPr>
        <p:spPr>
          <a:xfrm>
            <a:off x="838200" y="2743200"/>
            <a:ext cx="10515600" cy="1258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Validation</a:t>
            </a:r>
          </a:p>
          <a:p>
            <a:pPr lvl="1"/>
            <a:r>
              <a:rPr lang="en-US" dirty="0"/>
              <a:t>We use </a:t>
            </a:r>
            <a:r>
              <a:rPr lang="en-US" dirty="0" err="1"/>
              <a:t>EtterCap</a:t>
            </a:r>
            <a:r>
              <a:rPr lang="en-US" dirty="0"/>
              <a:t> to send ARP reply message to Wi-Fi calling devices. </a:t>
            </a:r>
          </a:p>
          <a:p>
            <a:pPr lvl="1"/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1113" y="3995738"/>
            <a:ext cx="9693415" cy="1214437"/>
          </a:xfrm>
          <a:prstGeom prst="rect">
            <a:avLst/>
          </a:prstGeom>
          <a:noFill/>
          <a:ln w="9525">
            <a:solidFill>
              <a:srgbClr val="003300"/>
            </a:solidFill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952750" y="5181600"/>
            <a:ext cx="788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6600"/>
                </a:solidFill>
              </a:rPr>
              <a:t>Adversaries can capture all Wi-Fi packets sent by the victim</a:t>
            </a:r>
            <a:endParaRPr lang="zh-TW" altLang="en-US" b="1" dirty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75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FA44F-29AA-45AE-BCB8-DA960A73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279479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Finding 3: Wi-Fi calling </a:t>
            </a:r>
            <a:r>
              <a:rPr lang="en-US" b="1" dirty="0">
                <a:solidFill>
                  <a:srgbClr val="0070C0"/>
                </a:solidFill>
              </a:rPr>
              <a:t>devices</a:t>
            </a:r>
            <a:r>
              <a:rPr lang="en-US" dirty="0"/>
              <a:t> and </a:t>
            </a:r>
            <a:r>
              <a:rPr lang="en-US" b="1" dirty="0">
                <a:solidFill>
                  <a:srgbClr val="0070C0"/>
                </a:solidFill>
              </a:rPr>
              <a:t>infrastructure</a:t>
            </a:r>
            <a:r>
              <a:rPr lang="en-US" dirty="0"/>
              <a:t> indeed deploy extra security mechanisms for malicious Wi-Fi attacks, </a:t>
            </a:r>
            <a:r>
              <a:rPr lang="en-US" b="1" dirty="0">
                <a:solidFill>
                  <a:srgbClr val="FF0000"/>
                </a:solidFill>
              </a:rPr>
              <a:t>however, it is not enough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100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8043</TotalTime>
  <Words>1981</Words>
  <Application>Microsoft Office PowerPoint</Application>
  <PresentationFormat>Widescreen</PresentationFormat>
  <Paragraphs>224</Paragraphs>
  <Slides>32</Slides>
  <Notes>29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新細明體</vt:lpstr>
      <vt:lpstr>Arial</vt:lpstr>
      <vt:lpstr>Calibri</vt:lpstr>
      <vt:lpstr>Calibri Light</vt:lpstr>
      <vt:lpstr>Office Theme</vt:lpstr>
      <vt:lpstr>Acrobat Document</vt:lpstr>
      <vt:lpstr>The Dark Side of Operational Wi-Fi Calling Services</vt:lpstr>
      <vt:lpstr>Wi-Fi Calling Services</vt:lpstr>
      <vt:lpstr>Wi-Fi Calling Services Primer</vt:lpstr>
      <vt:lpstr>Wi-Fi Calling Security Mechanisms </vt:lpstr>
      <vt:lpstr>Finding 1: Wi-Fi calling devices will activate Wi-Fi calling services over an insecure Wi-Fi network </vt:lpstr>
      <vt:lpstr>Vulnerability: Wi-Fi calling devices do not exclude insecure Wi-Fi networks – (design defect of standards)</vt:lpstr>
      <vt:lpstr>Finding 2: Wi-Fi calling devices do not employ security defense against the common Wi-Fi ARP spoofing attacks </vt:lpstr>
      <vt:lpstr>Vulnerability: Wi-Fi calling devices do not defend against ARP spoofing attacks –(implementation issue of devices)</vt:lpstr>
      <vt:lpstr>Finding 3: Wi-Fi calling devices and infrastructure indeed deploy extra security mechanisms for malicious Wi-Fi attacks, however, it is not enough. </vt:lpstr>
      <vt:lpstr>A system-switch mechanism for Wi-Fi Calling Service DoS Attacks</vt:lpstr>
      <vt:lpstr>Vulnerability: Service continuity is not revised accordingly – (design defect of standards)</vt:lpstr>
      <vt:lpstr>Finding 4: Wi-Fi calling service operators do not take extra security mechanisms to protect the encrypted Wi-Fi calling packets</vt:lpstr>
      <vt:lpstr>Vulnerability : The Wi-Fi calling traffic is vulnerable to side-channel attacks – (operational slip of operator)</vt:lpstr>
      <vt:lpstr>Two Proof-of-concept Attacks</vt:lpstr>
      <vt:lpstr>Attack 1: User privacy leakage</vt:lpstr>
      <vt:lpstr>Infer call statistics@WiCA </vt:lpstr>
      <vt:lpstr>Ringing time inference</vt:lpstr>
      <vt:lpstr>Conversation time inference</vt:lpstr>
      <vt:lpstr>Call initiation and termination inference</vt:lpstr>
      <vt:lpstr>Performance of WiCA</vt:lpstr>
      <vt:lpstr>Another application of WiCA</vt:lpstr>
      <vt:lpstr>WiCA with visual recognition system</vt:lpstr>
      <vt:lpstr>Attack 2: Telephony harassment or denial of voice service attack (THDoS)</vt:lpstr>
      <vt:lpstr>Results of Discarding Wi-Fi Signaling and Voice packets</vt:lpstr>
      <vt:lpstr>Four Call Attack Variants</vt:lpstr>
      <vt:lpstr>Four Call Attack Variants (cont.)</vt:lpstr>
      <vt:lpstr>Real-world Impact</vt:lpstr>
      <vt:lpstr>Solutions</vt:lpstr>
      <vt:lpstr>Solutions</vt:lpstr>
      <vt:lpstr>Conclusion</vt:lpstr>
      <vt:lpstr>PowerPoint Presentation</vt:lpstr>
      <vt:lpstr>Backup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Voice Service Threatens Cellular-Connected IoT Devices in the Operational 4G LTE Networks</dc:title>
  <dc:creator>Xie, Tian</dc:creator>
  <cp:lastModifiedBy>Xie, Tian</cp:lastModifiedBy>
  <cp:revision>797</cp:revision>
  <dcterms:created xsi:type="dcterms:W3CDTF">2018-05-16T19:29:25Z</dcterms:created>
  <dcterms:modified xsi:type="dcterms:W3CDTF">2018-06-01T04:00:59Z</dcterms:modified>
</cp:coreProperties>
</file>